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4" r:id="rId3"/>
    <p:sldId id="541" r:id="rId4"/>
    <p:sldId id="542" r:id="rId5"/>
    <p:sldId id="367" r:id="rId6"/>
    <p:sldId id="543" r:id="rId7"/>
    <p:sldId id="544" r:id="rId8"/>
    <p:sldId id="371" r:id="rId9"/>
    <p:sldId id="545" r:id="rId10"/>
    <p:sldId id="546" r:id="rId11"/>
    <p:sldId id="377" r:id="rId12"/>
    <p:sldId id="547" r:id="rId13"/>
    <p:sldId id="548" r:id="rId14"/>
    <p:sldId id="374" r:id="rId15"/>
    <p:sldId id="549" r:id="rId16"/>
    <p:sldId id="550" r:id="rId17"/>
    <p:sldId id="379" r:id="rId18"/>
    <p:sldId id="551" r:id="rId19"/>
    <p:sldId id="552" r:id="rId20"/>
    <p:sldId id="382" r:id="rId21"/>
    <p:sldId id="553" r:id="rId22"/>
    <p:sldId id="554" r:id="rId23"/>
    <p:sldId id="385" r:id="rId24"/>
    <p:sldId id="555" r:id="rId25"/>
    <p:sldId id="556" r:id="rId26"/>
    <p:sldId id="557" r:id="rId27"/>
    <p:sldId id="558" r:id="rId28"/>
    <p:sldId id="289" r:id="rId29"/>
    <p:sldId id="559" r:id="rId30"/>
    <p:sldId id="560" r:id="rId31"/>
    <p:sldId id="388" r:id="rId32"/>
    <p:sldId id="561" r:id="rId33"/>
    <p:sldId id="562" r:id="rId34"/>
    <p:sldId id="297" r:id="rId35"/>
    <p:sldId id="563" r:id="rId36"/>
    <p:sldId id="564" r:id="rId37"/>
    <p:sldId id="301" r:id="rId38"/>
    <p:sldId id="565" r:id="rId39"/>
    <p:sldId id="566" r:id="rId40"/>
    <p:sldId id="391" r:id="rId41"/>
    <p:sldId id="567" r:id="rId42"/>
    <p:sldId id="568" r:id="rId43"/>
    <p:sldId id="394" r:id="rId44"/>
    <p:sldId id="569" r:id="rId45"/>
    <p:sldId id="570" r:id="rId46"/>
    <p:sldId id="397" r:id="rId47"/>
    <p:sldId id="571" r:id="rId48"/>
    <p:sldId id="572" r:id="rId49"/>
    <p:sldId id="400" r:id="rId50"/>
    <p:sldId id="573" r:id="rId51"/>
    <p:sldId id="574" r:id="rId52"/>
    <p:sldId id="403" r:id="rId53"/>
    <p:sldId id="575" r:id="rId54"/>
    <p:sldId id="576" r:id="rId55"/>
    <p:sldId id="406" r:id="rId56"/>
    <p:sldId id="577" r:id="rId57"/>
    <p:sldId id="578" r:id="rId58"/>
    <p:sldId id="358" r:id="rId59"/>
    <p:sldId id="579" r:id="rId60"/>
    <p:sldId id="580" r:id="rId61"/>
    <p:sldId id="361" r:id="rId62"/>
    <p:sldId id="581" r:id="rId63"/>
    <p:sldId id="582" r:id="rId64"/>
    <p:sldId id="341" r:id="rId65"/>
    <p:sldId id="583" r:id="rId66"/>
    <p:sldId id="342" r:id="rId6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6" autoAdjust="0"/>
    <p:restoredTop sz="94451" autoAdjust="0"/>
  </p:normalViewPr>
  <p:slideViewPr>
    <p:cSldViewPr>
      <p:cViewPr>
        <p:scale>
          <a:sx n="75" d="100"/>
          <a:sy n="75" d="100"/>
        </p:scale>
        <p:origin x="-1507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22T14:27:02.854" idx="2">
    <p:pos x="5418" y="301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choolacademy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itgeorge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help.opera.com/Windows/9.00/en/bittorren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ategory_5_cab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zilla.org/en-US/firefox/os/" TargetMode="External"/><Relationship Id="rId2" Type="http://schemas.openxmlformats.org/officeDocument/2006/relationships/hyperlink" Target="http://en.wikipedia.org/wiki/Firefox_O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en.wikipedia.org/wiki/Iterative_and_incremental_develop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37.jpeg"/><Relationship Id="rId12" Type="http://schemas.openxmlformats.org/officeDocument/2006/relationships/image" Target="../media/image4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microsoft.com/office/2007/relationships/hdphoto" Target="../media/hdphoto4.wdp"/><Relationship Id="rId10" Type="http://schemas.openxmlformats.org/officeDocument/2006/relationships/image" Target="../media/image39.jpeg"/><Relationship Id="rId4" Type="http://schemas.openxmlformats.org/officeDocument/2006/relationships/image" Target="../media/image35.jpeg"/><Relationship Id="rId9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empel%E2%80%93Ziv%E2%80%93Storer%E2%80%93Szymanski" TargetMode="External"/><Relationship Id="rId2" Type="http://schemas.openxmlformats.org/officeDocument/2006/relationships/hyperlink" Target="http://en.wikipedia.org/wiki/LZ77_and_LZ7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Huffman_coding" TargetMode="External"/><Relationship Id="rId4" Type="http://schemas.openxmlformats.org/officeDocument/2006/relationships/hyperlink" Target="http://en.wikipedia.org/wiki/DEFLAT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blender.org/index.php/Doc:2.6/Manual" TargetMode="External"/><Relationship Id="rId2" Type="http://schemas.openxmlformats.org/officeDocument/2006/relationships/hyperlink" Target="http://www.blender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ySQL" TargetMode="External"/><Relationship Id="rId2" Type="http://schemas.openxmlformats.org/officeDocument/2006/relationships/hyperlink" Target="http://redi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QLite" TargetMode="External"/><Relationship Id="rId5" Type="http://schemas.openxmlformats.org/officeDocument/2006/relationships/hyperlink" Target="http://en.wikipedia.org/wiki/Oracle_Database" TargetMode="External"/><Relationship Id="rId4" Type="http://schemas.openxmlformats.org/officeDocument/2006/relationships/hyperlink" Target="http://en.wikipedia.org/wiki/Microsoft_SQL_Serve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mine.me/" TargetMode="External"/><Relationship Id="rId2" Type="http://schemas.openxmlformats.org/officeDocument/2006/relationships/hyperlink" Target="http://en.wikipedia.org/wiki/Backend_as_a_servi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rse.com/" TargetMode="External"/><Relationship Id="rId5" Type="http://schemas.openxmlformats.org/officeDocument/2006/relationships/hyperlink" Target="http://www.icenium.com/product/everlive" TargetMode="External"/><Relationship Id="rId4" Type="http://schemas.openxmlformats.org/officeDocument/2006/relationships/hyperlink" Target="http://www.kinvey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HA-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microsoft.com/en-us/mac/forum/macoffice2011-macpowerpoint/maximum-number-of-slides-for-power-point/ebe55664-dede-4421-8dab-14a536b7be43?msgId=53e2b2f5-3607-4bbc-a34d-4bbcaf206dab" TargetMode="External"/><Relationship Id="rId2" Type="http://schemas.openxmlformats.org/officeDocument/2006/relationships/hyperlink" Target="http://answers.yahoo.com/question/index?qid=20080522065713AAIyRZ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P3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wiki-http-methods-bg" TargetMode="External"/><Relationship Id="rId2" Type="http://schemas.openxmlformats.org/officeDocument/2006/relationships/hyperlink" Target="http://tinyurl.com/wiki-http-metho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rfc2616/rfc2616-sec9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support.google.com/hangouts/answer/294486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hnpapa.net/spa/" TargetMode="External"/><Relationship Id="rId2" Type="http://schemas.openxmlformats.org/officeDocument/2006/relationships/hyperlink" Target="http://en.wikipedia.org/wiki/Single-page_applic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7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html5/html5_deprecated_tags.htm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offeescript.org/" TargetMode="External"/><Relationship Id="rId2" Type="http://schemas.openxmlformats.org/officeDocument/2006/relationships/hyperlink" Target="http://en.wikipedia.org/wiki/Source-to-source_compi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TypeScript" TargetMode="External"/><Relationship Id="rId5" Type="http://schemas.openxmlformats.org/officeDocument/2006/relationships/hyperlink" Target="http://en.wikipedia.org/wiki/CoffeeScript" TargetMode="External"/><Relationship Id="rId4" Type="http://schemas.openxmlformats.org/officeDocument/2006/relationships/hyperlink" Target="http://www.typescriptlang.org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s.academy.telerik.com/svn/school-academy/Meeting-1-Intro-CSharp-November-2010/2.%20IT-Olympiad-Conspect-8-12-Class-February-2010.docx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101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103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KTTq" TargetMode="External"/><Relationship Id="rId2" Type="http://schemas.openxmlformats.org/officeDocument/2006/relationships/hyperlink" Target="http://bit.ly/18d7L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6gVutu" TargetMode="External"/><Relationship Id="rId5" Type="http://schemas.openxmlformats.org/officeDocument/2006/relationships/hyperlink" Target="http://bit.ly/bWsIZJ" TargetMode="External"/><Relationship Id="rId4" Type="http://schemas.openxmlformats.org/officeDocument/2006/relationships/hyperlink" Target="http://bit.ly/4Ro1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bg-BG" dirty="0"/>
              <a:t>Подготовка за ИТ олимпиадата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50" y="4075093"/>
            <a:ext cx="8129650" cy="954107"/>
          </a:xfrm>
        </p:spPr>
        <p:txBody>
          <a:bodyPr/>
          <a:lstStyle/>
          <a:p>
            <a:r>
              <a:rPr lang="bg-BG" dirty="0" smtClean="0"/>
              <a:t>От целия екип на</a:t>
            </a:r>
          </a:p>
          <a:p>
            <a:r>
              <a:rPr lang="bg-BG" dirty="0" smtClean="0"/>
              <a:t>академията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986046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290846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558135"/>
            <a:ext cx="33528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itgeorge.net</a:t>
            </a:r>
            <a:r>
              <a:rPr lang="en-US" sz="1800" dirty="0" smtClean="0"/>
              <a:t> </a:t>
            </a:r>
          </a:p>
        </p:txBody>
      </p:sp>
      <p:pic>
        <p:nvPicPr>
          <p:cNvPr id="17" name="Picture 5" title="Telerik Software Academy - free training for Ninja develop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33" y="178455"/>
            <a:ext cx="1582667" cy="1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6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0" y="4569776"/>
            <a:ext cx="4191000" cy="1831024"/>
            <a:chOff x="3778654" y="4648200"/>
            <a:chExt cx="4793846" cy="1707152"/>
          </a:xfrm>
        </p:grpSpPr>
        <p:pic>
          <p:nvPicPr>
            <p:cNvPr id="19" name="Picture 2" descr="http://www.nextgenpe.com/media/focus-area-images/NGPE/issue-6/Technology_solutions_SM_FO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648200"/>
              <a:ext cx="4686300" cy="1707152"/>
            </a:xfrm>
            <a:prstGeom prst="roundRect">
              <a:avLst>
                <a:gd name="adj" fmla="val 5456"/>
              </a:avLst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0081561">
              <a:off x="3778654" y="504573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4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317500">
                      <a:srgbClr val="8BD3FF">
                        <a:alpha val="20000"/>
                      </a:srgbClr>
                    </a:glow>
                  </a:effectLst>
                </a:rPr>
                <a:t>НОИТ – ИТ тест</a:t>
              </a:r>
              <a:endPara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317500">
                    <a:srgbClr val="8BD3FF">
                      <a:alpha val="20000"/>
                    </a:srgbClr>
                  </a:glow>
                </a:effectLst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49" y="5065693"/>
            <a:ext cx="4129151" cy="523220"/>
          </a:xfrm>
        </p:spPr>
        <p:txBody>
          <a:bodyPr/>
          <a:lstStyle/>
          <a:p>
            <a:r>
              <a:rPr lang="bg-BG" dirty="0" smtClean="0"/>
              <a:t>Лектор: 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Opera </a:t>
            </a:r>
            <a:r>
              <a:rPr lang="bg-BG" dirty="0" smtClean="0"/>
              <a:t>поддържа функционалността на </a:t>
            </a:r>
            <a:r>
              <a:rPr lang="en-US" dirty="0" err="1" smtClean="0"/>
              <a:t>BitTorrent</a:t>
            </a:r>
            <a:r>
              <a:rPr lang="en-US" dirty="0" smtClean="0"/>
              <a:t> </a:t>
            </a:r>
            <a:r>
              <a:rPr lang="bg-BG" dirty="0" smtClean="0"/>
              <a:t>клиент, като позволява свалянето и качването на </a:t>
            </a:r>
            <a:r>
              <a:rPr lang="en-US" dirty="0" smtClean="0"/>
              <a:t>.torrent </a:t>
            </a:r>
            <a:r>
              <a:rPr lang="bg-BG" dirty="0" smtClean="0"/>
              <a:t>файлове с ограничени възможности.</a:t>
            </a:r>
            <a:r>
              <a:rPr lang="en-US" dirty="0" smtClean="0"/>
              <a:t> 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help.opera.com/Windows/9.00/en/bittorrent.html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C:\Users\ajekov\Desktop\opera-browser-Logo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4193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Колко е препоръчителната дължина на </a:t>
            </a:r>
            <a:r>
              <a:rPr lang="en-US" dirty="0" smtClean="0"/>
              <a:t>CAT5</a:t>
            </a:r>
            <a:r>
              <a:rPr lang="bg-BG" dirty="0" smtClean="0"/>
              <a:t> </a:t>
            </a:r>
            <a:r>
              <a:rPr lang="en-US" dirty="0" smtClean="0"/>
              <a:t>UDP </a:t>
            </a:r>
            <a:r>
              <a:rPr lang="bg-BG" dirty="0" smtClean="0"/>
              <a:t>кабелите?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От </a:t>
            </a:r>
            <a:r>
              <a:rPr lang="bg-BG" dirty="0"/>
              <a:t>2</a:t>
            </a:r>
            <a:r>
              <a:rPr lang="en-US" dirty="0" smtClean="0"/>
              <a:t>0 </a:t>
            </a:r>
            <a:r>
              <a:rPr lang="bg-BG" dirty="0" smtClean="0"/>
              <a:t>сантиметра до 20 метра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От 1 до 100 </a:t>
            </a:r>
            <a:r>
              <a:rPr lang="bg-BG" dirty="0" smtClean="0"/>
              <a:t>метра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От 1 до 2</a:t>
            </a:r>
            <a:r>
              <a:rPr lang="bg-BG" dirty="0" smtClean="0"/>
              <a:t>0 </a:t>
            </a:r>
            <a:r>
              <a:rPr lang="bg-BG" dirty="0"/>
              <a:t>метра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От </a:t>
            </a:r>
            <a:r>
              <a:rPr lang="bg-BG" dirty="0" smtClean="0"/>
              <a:t>2 </a:t>
            </a:r>
            <a:r>
              <a:rPr lang="bg-BG" dirty="0"/>
              <a:t>до </a:t>
            </a:r>
            <a:r>
              <a:rPr lang="bg-BG" dirty="0" smtClean="0"/>
              <a:t>20 </a:t>
            </a:r>
            <a:r>
              <a:rPr lang="bg-BG" dirty="0"/>
              <a:t>метра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От </a:t>
            </a:r>
            <a:r>
              <a:rPr lang="bg-BG" dirty="0" smtClean="0"/>
              <a:t>5 </a:t>
            </a:r>
            <a:r>
              <a:rPr lang="bg-BG" dirty="0"/>
              <a:t>до </a:t>
            </a:r>
            <a:r>
              <a:rPr lang="bg-BG" dirty="0" smtClean="0"/>
              <a:t>50 </a:t>
            </a:r>
            <a:r>
              <a:rPr lang="bg-BG" dirty="0"/>
              <a:t>метра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743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bg-BG" dirty="0" smtClean="0"/>
              <a:t>Препоръчителната дължина на </a:t>
            </a:r>
            <a:r>
              <a:rPr lang="en-US" dirty="0" smtClean="0"/>
              <a:t>CAT5 UDP </a:t>
            </a:r>
            <a:r>
              <a:rPr lang="bg-BG" dirty="0" smtClean="0"/>
              <a:t>кабелите е 1 метър до 100 метра, за да се избегнат смущения, заглушаване на сигнала (над 100 метра) или отразяване на сигнала (под 1 метър).</a:t>
            </a:r>
          </a:p>
          <a:p>
            <a:r>
              <a:rPr lang="bg-BG" dirty="0" smtClean="0"/>
              <a:t>Повече информация за </a:t>
            </a:r>
            <a:r>
              <a:rPr lang="en-US" dirty="0" smtClean="0"/>
              <a:t>CAT5 UDP:</a:t>
            </a:r>
          </a:p>
          <a:p>
            <a:pPr lvl="1"/>
            <a:r>
              <a:rPr lang="en-US">
                <a:hlinkClick r:id="rId2"/>
              </a:rPr>
              <a:t>http://en.wikipedia.org/wiki/Category_5_cable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7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следните НЕ се отнася за </a:t>
            </a:r>
            <a:r>
              <a:rPr lang="en-US" dirty="0" smtClean="0"/>
              <a:t>Firefox OS?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Firefox OS </a:t>
            </a:r>
            <a:r>
              <a:rPr lang="bg-BG" dirty="0"/>
              <a:t>е </a:t>
            </a:r>
            <a:r>
              <a:rPr lang="en-US" dirty="0"/>
              <a:t>Linux </a:t>
            </a:r>
            <a:r>
              <a:rPr lang="bg-BG" dirty="0"/>
              <a:t>базирана операционна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Приложенията за </a:t>
            </a:r>
            <a:r>
              <a:rPr lang="en-US" dirty="0"/>
              <a:t>Firefox OS</a:t>
            </a:r>
            <a:r>
              <a:rPr lang="bg-BG" dirty="0"/>
              <a:t> се програмират с </a:t>
            </a:r>
            <a:r>
              <a:rPr lang="en-US" dirty="0"/>
              <a:t>HTML</a:t>
            </a:r>
            <a:r>
              <a:rPr lang="bg-BG" dirty="0"/>
              <a:t> и </a:t>
            </a:r>
            <a:r>
              <a:rPr lang="en-US" dirty="0"/>
              <a:t>JavaScript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Firefox OS </a:t>
            </a:r>
            <a:r>
              <a:rPr lang="bg-BG" dirty="0"/>
              <a:t>е </a:t>
            </a:r>
            <a:r>
              <a:rPr lang="en-US" dirty="0"/>
              <a:t>fork </a:t>
            </a:r>
            <a:r>
              <a:rPr lang="bg-BG" dirty="0"/>
              <a:t>на </a:t>
            </a:r>
            <a:r>
              <a:rPr lang="en-US" dirty="0"/>
              <a:t>Ubuntu Touch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Firefox OS </a:t>
            </a:r>
            <a:r>
              <a:rPr lang="bg-BG" dirty="0" smtClean="0"/>
              <a:t>е безплатна операционна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Firefox </a:t>
            </a:r>
            <a:r>
              <a:rPr lang="bg-BG" dirty="0" smtClean="0"/>
              <a:t>има достъп до всички ресурси на мобилните устройства</a:t>
            </a:r>
            <a:endParaRPr lang="bg-BG" dirty="0"/>
          </a:p>
          <a:p>
            <a:pPr lvl="1"/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Firefox OS </a:t>
            </a:r>
            <a:r>
              <a:rPr lang="bg-BG" sz="3000" dirty="0" smtClean="0"/>
              <a:t>е операционна система, създадена от </a:t>
            </a:r>
            <a:r>
              <a:rPr lang="en-US" sz="3000" dirty="0" smtClean="0"/>
              <a:t>Mozilla</a:t>
            </a:r>
            <a:endParaRPr lang="bg-BG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Firefox OS </a:t>
            </a:r>
            <a:r>
              <a:rPr lang="bg-BG" sz="2800" dirty="0" smtClean="0"/>
              <a:t>е операционна система, която работи на мобилни устройства (смартфони и таблети) и от скоро на </a:t>
            </a:r>
            <a:r>
              <a:rPr lang="en-US" sz="2800" dirty="0" smtClean="0"/>
              <a:t>Raspberry Pi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Firefox OS </a:t>
            </a:r>
            <a:r>
              <a:rPr lang="bg-BG" sz="2800" dirty="0" smtClean="0"/>
              <a:t>използва </a:t>
            </a:r>
            <a:r>
              <a:rPr lang="en-US" sz="2800" dirty="0" smtClean="0"/>
              <a:t>Linux, </a:t>
            </a:r>
            <a:r>
              <a:rPr lang="bg-BG" sz="2800" dirty="0" smtClean="0"/>
              <a:t>за да се стартира и за да „пусне“ браузър</a:t>
            </a:r>
          </a:p>
          <a:p>
            <a:pPr lvl="2">
              <a:lnSpc>
                <a:spcPct val="100000"/>
              </a:lnSpc>
            </a:pPr>
            <a:r>
              <a:rPr lang="bg-BG" sz="2600" dirty="0" smtClean="0"/>
              <a:t>Всички приложения се разработват, използвайки уеб стандарти и се зареждат като уеб изглед</a:t>
            </a:r>
          </a:p>
          <a:p>
            <a:pPr>
              <a:lnSpc>
                <a:spcPct val="100000"/>
              </a:lnSpc>
            </a:pPr>
            <a:r>
              <a:rPr lang="bg-BG" dirty="0" smtClean="0">
                <a:solidFill>
                  <a:srgbClr val="EBFFD2"/>
                </a:solidFill>
              </a:rPr>
              <a:t>Информация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hlinkClick r:id="rId2"/>
              </a:rPr>
              <a:t>http://en.wikipedia.org/wiki/Firefox_OS</a:t>
            </a:r>
            <a:r>
              <a:rPr lang="bg-BG" sz="2400" dirty="0"/>
              <a:t> 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>
                <a:hlinkClick r:id="rId3"/>
              </a:rPr>
              <a:t>http://www.mozilla.org/en-US/firefox/os/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31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172200"/>
          </a:xfrm>
        </p:spPr>
        <p:txBody>
          <a:bodyPr/>
          <a:lstStyle/>
          <a:p>
            <a:r>
              <a:rPr lang="ru-RU" dirty="0"/>
              <a:t>Кое от следните твърдения </a:t>
            </a:r>
            <a:r>
              <a:rPr lang="ru-RU" dirty="0" smtClean="0"/>
              <a:t>НЕ </a:t>
            </a:r>
            <a:r>
              <a:rPr lang="ru-RU" dirty="0"/>
              <a:t>е вярно за </a:t>
            </a:r>
            <a:r>
              <a:rPr lang="ru-RU" dirty="0" smtClean="0"/>
              <a:t>итеративната </a:t>
            </a:r>
            <a:r>
              <a:rPr lang="ru-RU" dirty="0"/>
              <a:t>и </a:t>
            </a:r>
            <a:r>
              <a:rPr lang="ru-RU" dirty="0" smtClean="0"/>
              <a:t>постепенна </a:t>
            </a:r>
            <a:r>
              <a:rPr lang="bg-BG" dirty="0" smtClean="0"/>
              <a:t>разработка </a:t>
            </a:r>
            <a:r>
              <a:rPr lang="ru-RU" dirty="0" smtClean="0"/>
              <a:t>(Iterative </a:t>
            </a:r>
            <a:r>
              <a:rPr lang="ru-RU" dirty="0"/>
              <a:t>and Incremental Development</a:t>
            </a:r>
            <a:r>
              <a:rPr lang="ru-RU" dirty="0" smtClean="0"/>
              <a:t>)?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Разработвания </a:t>
            </a:r>
            <a:r>
              <a:rPr lang="ru-RU" dirty="0"/>
              <a:t>продукт преминава през повтарящи се </a:t>
            </a:r>
            <a:r>
              <a:rPr lang="ru-RU" dirty="0" smtClean="0"/>
              <a:t>итерации</a:t>
            </a:r>
            <a:r>
              <a:rPr lang="en-US" dirty="0" smtClean="0"/>
              <a:t> / </a:t>
            </a:r>
            <a:r>
              <a:rPr lang="bg-BG" dirty="0" smtClean="0"/>
              <a:t>нива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Продуктът </a:t>
            </a:r>
            <a:r>
              <a:rPr lang="ru-RU" dirty="0"/>
              <a:t>се разделя на малки, постижими за изпълнение части / модули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Екипът </a:t>
            </a:r>
            <a:r>
              <a:rPr lang="ru-RU" dirty="0"/>
              <a:t>се учи от постигнатото в предходните версии / итерации на </a:t>
            </a:r>
            <a:r>
              <a:rPr lang="ru-RU" dirty="0" smtClean="0"/>
              <a:t>продукта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Продуктът не </a:t>
            </a:r>
            <a:r>
              <a:rPr lang="bg-BG" dirty="0"/>
              <a:t>се променя през </a:t>
            </a:r>
            <a:r>
              <a:rPr lang="bg-BG" dirty="0" smtClean="0"/>
              <a:t>всяка итерация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4335" y="5630941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dirty="0"/>
              <a:t>Iterative and Incremental Development</a:t>
            </a:r>
            <a:endParaRPr lang="bg-BG" dirty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http://en.wikipedia.org/wiki/Iterative_and_incremental_development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Content Placeholder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828800"/>
            <a:ext cx="5410200" cy="307628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bg-BG" sz="3000" dirty="0" smtClean="0"/>
              <a:t>Кой от следните алгоритми за компресиране НЕ е алгоритъм за речниково кодиране</a:t>
            </a:r>
            <a:r>
              <a:rPr lang="en-US" sz="3000" dirty="0" smtClean="0"/>
              <a:t>?</a:t>
            </a:r>
            <a:endParaRPr lang="bg-BG" sz="30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LZSS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DEFLATE</a:t>
            </a:r>
            <a:endParaRPr lang="bg-BG" sz="28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LZ-77</a:t>
            </a:r>
            <a:endParaRPr lang="bg-BG" sz="2800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>
                <a:sym typeface="Wingdings" panose="05000000000000000000" pitchFamily="2" charset="2"/>
              </a:rPr>
              <a:t>Хъфманово кодиране</a:t>
            </a:r>
            <a:endParaRPr lang="en-US" sz="2800" dirty="0"/>
          </a:p>
          <a:p>
            <a:pPr marL="357188" lvl="1" indent="0">
              <a:lnSpc>
                <a:spcPct val="95000"/>
              </a:lnSpc>
              <a:buNone/>
            </a:pP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33400" y="34671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5500">
            <a:off x="5305976" y="3277346"/>
            <a:ext cx="2311602" cy="207692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644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Алгоритмите </a:t>
            </a:r>
            <a:r>
              <a:rPr lang="en-US" dirty="0" smtClean="0">
                <a:hlinkClick r:id="rId2"/>
              </a:rPr>
              <a:t>LZ-77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LZSS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hlinkClick r:id="rId4"/>
              </a:rPr>
              <a:t>DEFLATE</a:t>
            </a:r>
            <a:r>
              <a:rPr lang="bg-BG" dirty="0" smtClean="0"/>
              <a:t> са алгоритми за речниково кодиране</a:t>
            </a:r>
            <a:r>
              <a:rPr lang="en-US" dirty="0" smtClean="0"/>
              <a:t>, </a:t>
            </a:r>
            <a:r>
              <a:rPr lang="bg-BG" dirty="0" smtClean="0"/>
              <a:t>при които се </a:t>
            </a:r>
            <a:r>
              <a:rPr lang="ru-RU" dirty="0" smtClean="0"/>
              <a:t>извършва кодиранене </a:t>
            </a:r>
            <a:r>
              <a:rPr lang="ru-RU" dirty="0"/>
              <a:t>на отделни букви </a:t>
            </a:r>
            <a:r>
              <a:rPr lang="ru-RU" dirty="0" smtClean="0"/>
              <a:t>(символ или кратка последователност от символи), </a:t>
            </a:r>
            <a:r>
              <a:rPr lang="ru-RU" dirty="0"/>
              <a:t>а на цели думи, изречения и произволни </a:t>
            </a:r>
            <a:r>
              <a:rPr lang="ru-RU" dirty="0" smtClean="0"/>
              <a:t>последователности</a:t>
            </a:r>
            <a:r>
              <a:rPr lang="en-US" dirty="0" smtClean="0"/>
              <a:t>.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>
                <a:hlinkClick r:id="rId5"/>
              </a:rPr>
              <a:t>Хъфмановото кодиране</a:t>
            </a:r>
            <a:r>
              <a:rPr lang="bg-BG" dirty="0" smtClean="0"/>
              <a:t> е алгоритъм, който спада към групата на алгоритмите, използващи статистически методи за компресиране на данните.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bg-BG" sz="3000" dirty="0" smtClean="0"/>
              <a:t>Правилният начин с текстообработващ софтуер да сложим текст отляво + картинка вдясно е: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/>
              <a:t>Слагаме картинката в текста и задаваме ляво подравняване на текста (</a:t>
            </a:r>
            <a:r>
              <a:rPr lang="en-US" sz="2800" dirty="0"/>
              <a:t>align left)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/>
              <a:t>Слагаме картинката в текста и задаваме за картинката дясно позициониране</a:t>
            </a:r>
            <a:r>
              <a:rPr lang="en-US" sz="2800" dirty="0" smtClean="0"/>
              <a:t> (right layout)</a:t>
            </a:r>
            <a:endParaRPr lang="bg-BG" sz="28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/>
              <a:t>Слагаме таблица с две колони без контур; лява колона </a:t>
            </a:r>
            <a:r>
              <a:rPr lang="bg-BG" sz="2800" dirty="0" smtClean="0">
                <a:sym typeface="Wingdings" panose="05000000000000000000" pitchFamily="2" charset="2"/>
              </a:rPr>
              <a:t> </a:t>
            </a:r>
            <a:r>
              <a:rPr lang="bg-BG" sz="2800" dirty="0" smtClean="0"/>
              <a:t>картинка; дясна колона </a:t>
            </a:r>
            <a:r>
              <a:rPr lang="bg-BG" sz="2800" dirty="0" smtClean="0">
                <a:sym typeface="Wingdings" panose="05000000000000000000" pitchFamily="2" charset="2"/>
              </a:rPr>
              <a:t> текст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>
                <a:sym typeface="Wingdings" panose="05000000000000000000" pitchFamily="2" charset="2"/>
              </a:rPr>
              <a:t>Абсолютно позициониране: картинка вляво и текстова област с текста (</a:t>
            </a:r>
            <a:r>
              <a:rPr lang="en-US" sz="2800" dirty="0" smtClean="0">
                <a:sym typeface="Wingdings" panose="05000000000000000000" pitchFamily="2" charset="2"/>
              </a:rPr>
              <a:t>text box) </a:t>
            </a:r>
            <a:r>
              <a:rPr lang="bg-BG" sz="2800" dirty="0" smtClean="0">
                <a:sym typeface="Wingdings" panose="05000000000000000000" pitchFamily="2" charset="2"/>
              </a:rPr>
              <a:t>вдясно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bg-BG" sz="2800" dirty="0" smtClean="0">
                <a:sym typeface="Wingdings" panose="05000000000000000000" pitchFamily="2" charset="2"/>
              </a:rPr>
              <a:t>Два параграфа</a:t>
            </a:r>
            <a:r>
              <a:rPr lang="en-US" sz="2800" dirty="0" smtClean="0">
                <a:sym typeface="Wingdings" panose="05000000000000000000" pitchFamily="2" charset="2"/>
              </a:rPr>
              <a:t>: </a:t>
            </a:r>
            <a:r>
              <a:rPr lang="bg-BG" sz="2800" dirty="0" smtClean="0">
                <a:sym typeface="Wingdings" panose="05000000000000000000" pitchFamily="2" charset="2"/>
              </a:rPr>
              <a:t>ляво подравнен текст (</a:t>
            </a:r>
            <a:r>
              <a:rPr lang="en-US" sz="2800" dirty="0" smtClean="0">
                <a:sym typeface="Wingdings" panose="05000000000000000000" pitchFamily="2" charset="2"/>
              </a:rPr>
              <a:t>align left</a:t>
            </a:r>
            <a:r>
              <a:rPr lang="bg-BG" sz="2800" dirty="0" smtClean="0">
                <a:sym typeface="Wingdings" panose="05000000000000000000" pitchFamily="2" charset="2"/>
              </a:rPr>
              <a:t>) + дясно подравнена картинка (</a:t>
            </a:r>
            <a:r>
              <a:rPr lang="en-US" sz="2800" dirty="0" smtClean="0">
                <a:sym typeface="Wingdings" panose="05000000000000000000" pitchFamily="2" charset="2"/>
              </a:rPr>
              <a:t>align right)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9595" y="276970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Има разлика между</a:t>
            </a:r>
            <a:endParaRPr lang="en-US" sz="3000" dirty="0" smtClean="0"/>
          </a:p>
          <a:p>
            <a:pPr lvl="1"/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подравняване</a:t>
            </a:r>
            <a:r>
              <a:rPr lang="bg-BG" sz="2800" dirty="0" smtClean="0"/>
              <a:t> (</a:t>
            </a:r>
            <a:r>
              <a:rPr lang="en-US" sz="2800" dirty="0" smtClean="0"/>
              <a:t>align left / align right) </a:t>
            </a:r>
            <a:r>
              <a:rPr lang="bg-BG" sz="2800" dirty="0" smtClean="0"/>
              <a:t>и</a:t>
            </a:r>
          </a:p>
          <a:p>
            <a:pPr lvl="1"/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позициониране</a:t>
            </a:r>
            <a:r>
              <a:rPr lang="bg-BG" sz="2800" dirty="0" smtClean="0"/>
              <a:t> (</a:t>
            </a:r>
            <a:r>
              <a:rPr lang="en-US" sz="2800" dirty="0" smtClean="0"/>
              <a:t>inline / wrap layout)</a:t>
            </a:r>
          </a:p>
          <a:p>
            <a:r>
              <a:rPr lang="bg-BG" sz="3000" dirty="0"/>
              <a:t>Позиционирането </a:t>
            </a:r>
            <a:r>
              <a:rPr lang="bg-BG" sz="3000" dirty="0" smtClean="0"/>
              <a:t>с таблици работи</a:t>
            </a:r>
          </a:p>
          <a:p>
            <a:pPr lvl="1"/>
            <a:r>
              <a:rPr lang="bg-BG" sz="2800" dirty="0" smtClean="0"/>
              <a:t>Не е препоръчително</a:t>
            </a:r>
          </a:p>
          <a:p>
            <a:r>
              <a:rPr lang="bg-BG" sz="3000" dirty="0" smtClean="0"/>
              <a:t>По-добре да се ползва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layout </a:t>
            </a:r>
            <a:r>
              <a:rPr lang="bg-BG" sz="3000" dirty="0" smtClean="0"/>
              <a:t>за картинката + дясна позиция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 right</a:t>
            </a:r>
            <a:r>
              <a:rPr lang="en-US" sz="3000" dirty="0" smtClean="0"/>
              <a:t>)</a:t>
            </a:r>
          </a:p>
          <a:p>
            <a:r>
              <a:rPr lang="bg-BG" sz="3000" dirty="0" smtClean="0"/>
              <a:t>При работа с текстова кутия (</a:t>
            </a:r>
            <a:r>
              <a:rPr lang="en-US" sz="3000" dirty="0" smtClean="0"/>
              <a:t>text box) </a:t>
            </a:r>
            <a:r>
              <a:rPr lang="bg-BG" sz="3000" dirty="0" smtClean="0"/>
              <a:t>може да се ползва абсолютно позициониране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108411"/>
            <a:ext cx="1492044" cy="481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826160"/>
            <a:ext cx="1492044" cy="16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Позициониране – примери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3044"/>
            <a:ext cx="8686800" cy="5867400"/>
          </a:xfrm>
        </p:spPr>
        <p:txBody>
          <a:bodyPr/>
          <a:lstStyle/>
          <a:p>
            <a:r>
              <a:rPr lang="bg-BG" dirty="0" smtClean="0"/>
              <a:t>Абсолютно позициониране: текстова кутия (отляво) + картинка (отдясно)</a:t>
            </a:r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pPr>
              <a:spcBef>
                <a:spcPts val="1200"/>
              </a:spcBef>
            </a:pPr>
            <a:r>
              <a:rPr lang="bg-BG" dirty="0" smtClean="0"/>
              <a:t>Позициониране с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2000955"/>
            <a:ext cx="3886201" cy="1996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735534"/>
            <a:ext cx="3886200" cy="17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Позициониране – </a:t>
            </a:r>
            <a:r>
              <a:rPr lang="bg-BG" dirty="0" smtClean="0"/>
              <a:t>примери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69844"/>
          </a:xfrm>
        </p:spPr>
        <p:txBody>
          <a:bodyPr/>
          <a:lstStyle/>
          <a:p>
            <a:r>
              <a:rPr lang="bg-BG" dirty="0" smtClean="0"/>
              <a:t>Позициониране с </a:t>
            </a:r>
            <a:r>
              <a:rPr lang="en-US" dirty="0" smtClean="0"/>
              <a:t>wrap layout </a:t>
            </a:r>
            <a:r>
              <a:rPr lang="bg-BG" dirty="0" smtClean="0"/>
              <a:t>в </a:t>
            </a:r>
            <a:r>
              <a:rPr lang="en-US" dirty="0" smtClean="0"/>
              <a:t>MS Word:</a:t>
            </a:r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r>
              <a:rPr lang="bg-BG" dirty="0"/>
              <a:t>Позициониране с </a:t>
            </a:r>
            <a:r>
              <a:rPr lang="en-US" dirty="0"/>
              <a:t>wrap layout </a:t>
            </a:r>
            <a:r>
              <a:rPr lang="bg-BG" dirty="0" smtClean="0"/>
              <a:t>в </a:t>
            </a:r>
            <a:r>
              <a:rPr lang="en-US" dirty="0" smtClean="0"/>
              <a:t>Google Docs: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757"/>
          <a:stretch/>
        </p:blipFill>
        <p:spPr>
          <a:xfrm>
            <a:off x="685800" y="1730022"/>
            <a:ext cx="7772400" cy="1833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404"/>
          <a:stretch/>
        </p:blipFill>
        <p:spPr>
          <a:xfrm>
            <a:off x="1523999" y="4374750"/>
            <a:ext cx="6096002" cy="20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Кой от изброените софтуери за </a:t>
            </a:r>
            <a:r>
              <a:rPr lang="en-US" sz="2800" dirty="0" smtClean="0"/>
              <a:t>3D </a:t>
            </a:r>
            <a:r>
              <a:rPr lang="bg-BG" sz="2800" dirty="0" smtClean="0"/>
              <a:t>графика може също така да бъде използван и като </a:t>
            </a:r>
            <a:r>
              <a:rPr lang="en-US" sz="2800" dirty="0" smtClean="0"/>
              <a:t>Game engine?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Silo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Blender</a:t>
            </a:r>
            <a:endParaRPr lang="bg-BG" sz="28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3ds </a:t>
            </a:r>
            <a:r>
              <a:rPr lang="en-US" sz="2800" dirty="0" smtClean="0"/>
              <a:t>Max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/>
              <a:t>LightWave</a:t>
            </a:r>
            <a:r>
              <a:rPr lang="en-US" sz="2800" dirty="0"/>
              <a:t> 3D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Realsoft3D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Maya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680" y="254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err="1">
                <a:effectLst/>
              </a:rPr>
              <a:t>Защо</a:t>
            </a:r>
            <a:r>
              <a:rPr lang="en-US" dirty="0">
                <a:effectLst/>
              </a:rPr>
              <a:t> е </a:t>
            </a:r>
            <a:r>
              <a:rPr lang="en-US" dirty="0" err="1">
                <a:effectLst/>
              </a:rPr>
              <a:t>добре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да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използват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дискове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r>
              <a:rPr lang="en-US" dirty="0" err="1" smtClean="0">
                <a:effectLst/>
              </a:rPr>
              <a:t>различни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серии</a:t>
            </a:r>
            <a:r>
              <a:rPr lang="bg-BG" dirty="0">
                <a:effectLst/>
              </a:rPr>
              <a:t> и </a:t>
            </a:r>
            <a:r>
              <a:rPr lang="en-US" dirty="0" err="1">
                <a:effectLst/>
              </a:rPr>
              <a:t>марки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при изграждането на </a:t>
            </a:r>
            <a:r>
              <a:rPr lang="en-US" dirty="0" smtClean="0">
                <a:effectLst/>
              </a:rPr>
              <a:t>RAID?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</a:t>
            </a:r>
            <a:r>
              <a:rPr lang="en-US" dirty="0">
                <a:effectLst/>
              </a:rPr>
              <a:t>RAID-a  </a:t>
            </a:r>
            <a:r>
              <a:rPr lang="en-US" dirty="0" err="1">
                <a:effectLst/>
              </a:rPr>
              <a:t>работ</a:t>
            </a:r>
            <a:r>
              <a:rPr lang="bg-BG" dirty="0">
                <a:effectLst/>
              </a:rPr>
              <a:t>и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по</a:t>
            </a:r>
            <a:r>
              <a:rPr lang="en-US" dirty="0">
                <a:effectLst/>
              </a:rPr>
              <a:t>-</a:t>
            </a:r>
            <a:r>
              <a:rPr lang="bg-BG" dirty="0" smtClean="0">
                <a:effectLst/>
              </a:rPr>
              <a:t>стабилно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</a:t>
            </a:r>
            <a:r>
              <a:rPr lang="en-US" dirty="0" err="1">
                <a:effectLst/>
              </a:rPr>
              <a:t>ащото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дисковете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от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една</a:t>
            </a:r>
            <a:r>
              <a:rPr lang="en-US" dirty="0">
                <a:effectLst/>
              </a:rPr>
              <a:t> и </a:t>
            </a:r>
            <a:r>
              <a:rPr lang="en-US" dirty="0" err="1">
                <a:effectLst/>
              </a:rPr>
              <a:t>съща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серия</a:t>
            </a:r>
            <a:r>
              <a:rPr lang="en-US" dirty="0">
                <a:effectLst/>
              </a:rPr>
              <a:t> </a:t>
            </a:r>
            <a:r>
              <a:rPr lang="bg-BG" dirty="0">
                <a:effectLst/>
              </a:rPr>
              <a:t>често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изгарят</a:t>
            </a:r>
            <a:r>
              <a:rPr lang="en-US" dirty="0">
                <a:effectLst/>
              </a:rPr>
              <a:t> </a:t>
            </a:r>
            <a:r>
              <a:rPr lang="en-US" dirty="0" err="1" smtClean="0">
                <a:effectLst/>
              </a:rPr>
              <a:t>последователно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се спестяват средства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Защото по този начин </a:t>
            </a:r>
            <a:r>
              <a:rPr lang="en-US" dirty="0">
                <a:effectLst/>
              </a:rPr>
              <a:t>RAID-a </a:t>
            </a:r>
            <a:r>
              <a:rPr lang="bg-BG" dirty="0">
                <a:effectLst/>
              </a:rPr>
              <a:t>е по-оптимизиран и работи по-бързо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733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800" dirty="0" smtClean="0"/>
              <a:t>Blender </a:t>
            </a:r>
            <a:r>
              <a:rPr lang="bg-BG" sz="2800" dirty="0" smtClean="0"/>
              <a:t>може да бъде използван за създаването на 3</a:t>
            </a:r>
            <a:r>
              <a:rPr lang="en-US" sz="2800" dirty="0" smtClean="0"/>
              <a:t>D </a:t>
            </a:r>
            <a:r>
              <a:rPr lang="bg-BG" sz="2800" dirty="0" smtClean="0"/>
              <a:t>игри под </a:t>
            </a:r>
            <a:r>
              <a:rPr lang="en-US" sz="2800" dirty="0" smtClean="0"/>
              <a:t>Python.</a:t>
            </a:r>
          </a:p>
          <a:p>
            <a:pPr lvl="1"/>
            <a:r>
              <a:rPr lang="bg-BG" sz="2600" dirty="0" smtClean="0"/>
              <a:t>Има </a:t>
            </a:r>
            <a:r>
              <a:rPr lang="en-US" sz="2600" dirty="0" smtClean="0"/>
              <a:t>Windows, Linux </a:t>
            </a:r>
            <a:r>
              <a:rPr lang="bg-BG" sz="2600" dirty="0" smtClean="0"/>
              <a:t>и</a:t>
            </a:r>
            <a:r>
              <a:rPr lang="en-US" sz="2600" dirty="0" smtClean="0"/>
              <a:t> Mac </a:t>
            </a:r>
            <a:r>
              <a:rPr lang="bg-BG" sz="2600" dirty="0" smtClean="0"/>
              <a:t>версия.</a:t>
            </a:r>
          </a:p>
          <a:p>
            <a:pPr lvl="1"/>
            <a:r>
              <a:rPr lang="bg-BG" sz="2600" dirty="0" smtClean="0"/>
              <a:t>Разпознава всички масово използвани формати и върши чудесна работа, както като среда за моделиране, така и за анимация и текстуриране.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http://www.blender.org</a:t>
            </a:r>
            <a:r>
              <a:rPr lang="en-US" sz="2800" dirty="0" smtClean="0">
                <a:hlinkClick r:id="rId2"/>
              </a:rPr>
              <a:t>/</a:t>
            </a:r>
            <a:endParaRPr lang="bg-BG" sz="2800" dirty="0" smtClean="0"/>
          </a:p>
          <a:p>
            <a:pPr lvl="1"/>
            <a:r>
              <a:rPr lang="en-US" sz="2800" dirty="0">
                <a:hlinkClick r:id="rId3"/>
              </a:rPr>
              <a:t>http://wiki.blender.org/index.php/Doc:2.6/Manual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6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НЕ е система за управление на релационни бази от данни?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Redis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MySQL</a:t>
            </a:r>
            <a:endParaRPr lang="bg-BG" sz="2800" dirty="0"/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/>
              <a:t>MS SQL Server</a:t>
            </a:r>
            <a:endParaRPr lang="bg-BG" sz="2800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>
                <a:sym typeface="Wingdings" panose="05000000000000000000" pitchFamily="2" charset="2"/>
              </a:rPr>
              <a:t>Oracle</a:t>
            </a:r>
            <a:endParaRPr lang="en-US" dirty="0">
              <a:sym typeface="Wingdings" panose="05000000000000000000" pitchFamily="2" charset="2"/>
            </a:endParaRPr>
          </a:p>
          <a:p>
            <a:pPr marL="871538" lvl="1" indent="-514350">
              <a:lnSpc>
                <a:spcPct val="95000"/>
              </a:lnSpc>
              <a:buFont typeface="+mj-lt"/>
              <a:buAutoNum type="alphaLcParenR"/>
            </a:pPr>
            <a:r>
              <a:rPr lang="en-US" sz="2800" dirty="0" smtClean="0">
                <a:sym typeface="Wingdings" panose="05000000000000000000" pitchFamily="2" charset="2"/>
              </a:rPr>
              <a:t>SQLite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600" dirty="0" smtClean="0">
                <a:hlinkClick r:id="rId2"/>
              </a:rPr>
              <a:t>Redis</a:t>
            </a:r>
            <a:r>
              <a:rPr lang="en-US" sz="2600" dirty="0" smtClean="0"/>
              <a:t> </a:t>
            </a:r>
            <a:r>
              <a:rPr lang="bg-BG" sz="2600" dirty="0" smtClean="0"/>
              <a:t>е система за управление на нерелационна база от данни, която представлява склад за данни във вид на двойки „ключ-стойност“ и се пази в оперативната памет на компютъра. Тя е с отворен код и е писана на програмният език </a:t>
            </a:r>
            <a:r>
              <a:rPr lang="en-US" sz="2600" dirty="0" smtClean="0"/>
              <a:t>C. Redis </a:t>
            </a:r>
            <a:r>
              <a:rPr lang="bg-BG" sz="2600" dirty="0" smtClean="0"/>
              <a:t>е най-популярната база от данни от своя вид и е изключително бърза.</a:t>
            </a:r>
          </a:p>
          <a:p>
            <a:r>
              <a:rPr lang="en-US" sz="2600" dirty="0" smtClean="0">
                <a:hlinkClick r:id="rId3"/>
              </a:rPr>
              <a:t>MySQL</a:t>
            </a:r>
            <a:r>
              <a:rPr lang="en-US" sz="2600" dirty="0" smtClean="0"/>
              <a:t>, </a:t>
            </a:r>
            <a:r>
              <a:rPr lang="en-US" sz="2600" dirty="0" smtClean="0">
                <a:hlinkClick r:id="rId4"/>
              </a:rPr>
              <a:t>MS SQL Server</a:t>
            </a:r>
            <a:r>
              <a:rPr lang="en-US" sz="2600" dirty="0" smtClean="0"/>
              <a:t>, </a:t>
            </a:r>
            <a:r>
              <a:rPr lang="en-US" sz="2600" dirty="0" smtClean="0">
                <a:hlinkClick r:id="rId5"/>
              </a:rPr>
              <a:t>Oracle</a:t>
            </a:r>
            <a:r>
              <a:rPr lang="bg-BG" sz="2600" dirty="0" smtClean="0"/>
              <a:t> и</a:t>
            </a:r>
            <a:r>
              <a:rPr lang="en-US" sz="2600" dirty="0" smtClean="0"/>
              <a:t> </a:t>
            </a:r>
            <a:r>
              <a:rPr lang="en-US" sz="2600" dirty="0" smtClean="0">
                <a:hlinkClick r:id="rId6"/>
              </a:rPr>
              <a:t>SQLite</a:t>
            </a:r>
            <a:r>
              <a:rPr lang="en-US" sz="2600" dirty="0" smtClean="0"/>
              <a:t> </a:t>
            </a:r>
            <a:r>
              <a:rPr lang="bg-BG" sz="2600" dirty="0" smtClean="0"/>
              <a:t>са системи за управление на релационни бази от данни, </a:t>
            </a:r>
            <a:r>
              <a:rPr lang="ru-RU" sz="2600" dirty="0" smtClean="0">
                <a:effectLst/>
              </a:rPr>
              <a:t>съхраняващи множество</a:t>
            </a:r>
            <a:r>
              <a:rPr lang="ru-RU" sz="2600" dirty="0">
                <a:effectLst/>
              </a:rPr>
              <a:t> данни във вид на релации, съставени от записи и атрибути (полета) и възприемани от потребителите като </a:t>
            </a:r>
            <a:r>
              <a:rPr lang="ru-RU" sz="2600" dirty="0" smtClean="0">
                <a:effectLst/>
              </a:rPr>
              <a:t>таблици.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bg-BG" sz="3000" dirty="0" smtClean="0"/>
              <a:t>Какви са типичните функции на </a:t>
            </a:r>
            <a:r>
              <a:rPr lang="en-US" sz="3000" dirty="0" smtClean="0"/>
              <a:t>cloud-</a:t>
            </a:r>
            <a:r>
              <a:rPr lang="bg-BG" sz="3000" dirty="0" smtClean="0"/>
              <a:t>базираните </a:t>
            </a:r>
            <a:r>
              <a:rPr lang="en-US" sz="3000" dirty="0" smtClean="0"/>
              <a:t>back-end </a:t>
            </a:r>
            <a:r>
              <a:rPr lang="bg-BG" sz="3000" dirty="0" smtClean="0"/>
              <a:t>системи (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BaaS</a:t>
            </a:r>
            <a:r>
              <a:rPr lang="bg-BG" sz="3000" dirty="0" smtClean="0"/>
              <a:t>)</a:t>
            </a:r>
            <a:r>
              <a:rPr lang="en-US" sz="3000" dirty="0" smtClean="0"/>
              <a:t>?</a:t>
            </a:r>
            <a:endParaRPr lang="bg-BG" sz="3000" dirty="0" smtClean="0"/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Визуализация на данни през уеб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Съхраняване на данни (в база данни)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/>
              <a:t>Съхраняване на данни </a:t>
            </a:r>
            <a:r>
              <a:rPr lang="bg-BG" sz="2800" dirty="0" smtClean="0"/>
              <a:t>(файлове)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Извличане на данни чрез уеб услуга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Защита на данни от неправомерен достъп</a:t>
            </a:r>
          </a:p>
          <a:p>
            <a:pPr marL="871538" lvl="1" indent="-514350">
              <a:lnSpc>
                <a:spcPct val="95000"/>
              </a:lnSpc>
              <a:buFont typeface="+mj-lt"/>
              <a:buAutoNum type="arabicPeriod"/>
            </a:pPr>
            <a:r>
              <a:rPr lang="bg-BG" sz="2800" dirty="0" smtClean="0"/>
              <a:t>Обработка на изображения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50982" y="535237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664" y="5334000"/>
            <a:ext cx="141096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6636" y="5342906"/>
            <a:ext cx="140775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2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5436" y="5345875"/>
            <a:ext cx="1784463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3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4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16013" y="5342906"/>
            <a:ext cx="2148345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и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964648"/>
            <a:ext cx="1773242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5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и 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3172" y="5973554"/>
            <a:ext cx="141897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6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6100" y="5973554"/>
            <a:ext cx="179568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7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6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12588" y="5967350"/>
            <a:ext cx="2151551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всичките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5" name="Picture 2" descr="http://blogs.shephertz.com/wp-content/uploads/2013/03/Baa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2406"/>
            <a:ext cx="1567867" cy="1147394"/>
          </a:xfrm>
          <a:prstGeom prst="roundRect">
            <a:avLst>
              <a:gd name="adj" fmla="val 5954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Какво е </a:t>
            </a:r>
            <a:r>
              <a:rPr lang="en-US" sz="3000" dirty="0" smtClean="0"/>
              <a:t>cloud-</a:t>
            </a:r>
            <a:r>
              <a:rPr lang="bg-BG" sz="3000" dirty="0" smtClean="0"/>
              <a:t>базирана </a:t>
            </a:r>
            <a:r>
              <a:rPr lang="en-US" sz="3000" dirty="0"/>
              <a:t>back-end </a:t>
            </a:r>
            <a:r>
              <a:rPr lang="bg-BG" sz="3000" dirty="0" smtClean="0"/>
              <a:t>система?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Backend-as-a-service</a:t>
            </a:r>
            <a:r>
              <a:rPr lang="bg-BG" sz="2800" dirty="0" smtClean="0"/>
              <a:t> </a:t>
            </a:r>
            <a:r>
              <a:rPr lang="bg-BG" sz="2800" dirty="0"/>
              <a:t>(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BaaS</a:t>
            </a:r>
            <a:r>
              <a:rPr lang="bg-BG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http://en.wikipedia.org/wiki/Backend_as_a_service</a:t>
            </a:r>
            <a:endParaRPr lang="bg-BG" sz="28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Система, която съхранява и управлява данните на дадено приложение</a:t>
            </a:r>
            <a:r>
              <a:rPr lang="en-US" sz="3000" dirty="0" smtClean="0"/>
              <a:t>, </a:t>
            </a:r>
            <a:r>
              <a:rPr lang="bg-BG" sz="3000" dirty="0" smtClean="0"/>
              <a:t>включваща: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База данни + съхранение на файлове + други сървърни услуги</a:t>
            </a:r>
            <a:r>
              <a:rPr lang="en-US" sz="2800" dirty="0" smtClean="0"/>
              <a:t> (</a:t>
            </a:r>
            <a:r>
              <a:rPr lang="bg-BG" sz="2800" dirty="0" smtClean="0"/>
              <a:t>например</a:t>
            </a:r>
            <a:r>
              <a:rPr lang="en-US" sz="2800" dirty="0" smtClean="0"/>
              <a:t> </a:t>
            </a:r>
            <a:r>
              <a:rPr lang="en-US" sz="2800" dirty="0"/>
              <a:t>push </a:t>
            </a:r>
            <a:r>
              <a:rPr lang="bg-BG" sz="2800" dirty="0"/>
              <a:t>нотификации</a:t>
            </a:r>
            <a:r>
              <a:rPr lang="en-US" sz="2800" dirty="0" smtClean="0"/>
              <a:t>)</a:t>
            </a:r>
            <a:endParaRPr lang="bg-BG" sz="2800" dirty="0" smtClean="0"/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Програмен интерфейс (</a:t>
            </a:r>
            <a:r>
              <a:rPr lang="en-US" sz="2800" dirty="0" smtClean="0"/>
              <a:t>API</a:t>
            </a:r>
            <a:r>
              <a:rPr lang="bg-BG" sz="2800" dirty="0" smtClean="0"/>
              <a:t>) – </a:t>
            </a:r>
            <a:r>
              <a:rPr lang="en-US" sz="2800" dirty="0" smtClean="0"/>
              <a:t>REST / SDK / </a:t>
            </a:r>
            <a:r>
              <a:rPr lang="bg-BG" sz="2800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Административен интерфейс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Примери: </a:t>
            </a:r>
            <a:r>
              <a:rPr lang="en-US" dirty="0" smtClean="0">
                <a:hlinkClick r:id="rId3"/>
              </a:rPr>
              <a:t>CloudMine</a:t>
            </a:r>
            <a:r>
              <a:rPr lang="en-US" dirty="0" smtClean="0"/>
              <a:t>, </a:t>
            </a:r>
            <a:r>
              <a:rPr lang="en-US" noProof="1" smtClean="0">
                <a:hlinkClick r:id="rId4"/>
              </a:rPr>
              <a:t>Kinvey</a:t>
            </a:r>
            <a:r>
              <a:rPr lang="en-US" dirty="0" smtClean="0"/>
              <a:t>, </a:t>
            </a:r>
            <a:r>
              <a:rPr lang="en-US" noProof="1" smtClean="0">
                <a:hlinkClick r:id="rId5"/>
              </a:rPr>
              <a:t>Everlive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Parse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22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 lvl="0"/>
            <a:r>
              <a:rPr lang="bg-BG" dirty="0" smtClean="0"/>
              <a:t>Коя от следните операции НЕ се използва при създаването на </a:t>
            </a:r>
            <a:r>
              <a:rPr lang="en-US" dirty="0" smtClean="0"/>
              <a:t>SHA-1 </a:t>
            </a:r>
            <a:r>
              <a:rPr lang="bg-BG" dirty="0" smtClean="0"/>
              <a:t>хеш-функция?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Събиране (</a:t>
            </a:r>
            <a:r>
              <a:rPr lang="bg-BG" dirty="0" smtClean="0">
                <a:solidFill>
                  <a:srgbClr val="9ED000"/>
                </a:solidFill>
              </a:rPr>
              <a:t>+</a:t>
            </a:r>
            <a:r>
              <a:rPr lang="bg-BG" dirty="0" smtClean="0"/>
              <a:t>)</a:t>
            </a:r>
            <a:endParaRPr lang="bg-BG" sz="2900" spc="-15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Побитово изместване наляво (</a:t>
            </a:r>
            <a:r>
              <a:rPr lang="bg-BG" dirty="0" smtClean="0">
                <a:solidFill>
                  <a:srgbClr val="9ED000"/>
                </a:solidFill>
              </a:rPr>
              <a:t>&lt;&lt;</a:t>
            </a:r>
            <a:r>
              <a:rPr lang="bg-BG" dirty="0" smtClean="0"/>
              <a:t>)</a:t>
            </a:r>
            <a:endParaRPr lang="bg-BG" noProof="1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Изключващо </a:t>
            </a:r>
            <a:r>
              <a:rPr lang="bg-BG" dirty="0" smtClean="0"/>
              <a:t>ИЛИ (</a:t>
            </a:r>
            <a:r>
              <a:rPr lang="en-US" dirty="0" smtClean="0">
                <a:solidFill>
                  <a:srgbClr val="9ED000"/>
                </a:solidFill>
              </a:rPr>
              <a:t>^</a:t>
            </a:r>
            <a:r>
              <a:rPr lang="en-US" dirty="0" smtClean="0"/>
              <a:t>)</a:t>
            </a:r>
            <a:endParaRPr lang="bg-BG" noProof="1"/>
          </a:p>
          <a:p>
            <a:pPr marL="871538" lvl="1" indent="-514350">
              <a:buFont typeface="+mj-lt"/>
              <a:buAutoNum type="alphaLcParenR"/>
            </a:pPr>
            <a:r>
              <a:rPr lang="bg-BG" noProof="1" smtClean="0"/>
              <a:t>Ротация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895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8013">
            <a:off x="4417556" y="4156703"/>
            <a:ext cx="3276600" cy="217412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472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ru-RU" sz="3000" dirty="0" smtClean="0">
                <a:effectLst/>
              </a:rPr>
              <a:t>Криптографската функция </a:t>
            </a:r>
            <a:r>
              <a:rPr lang="ru-RU" sz="3000" dirty="0" smtClean="0">
                <a:effectLst/>
                <a:hlinkClick r:id="rId2"/>
              </a:rPr>
              <a:t>SHA-1</a:t>
            </a:r>
            <a:r>
              <a:rPr lang="ru-RU" sz="3000" dirty="0" smtClean="0">
                <a:effectLst/>
              </a:rPr>
              <a:t> </a:t>
            </a:r>
            <a:r>
              <a:rPr lang="ru-RU" sz="3000" dirty="0">
                <a:effectLst/>
              </a:rPr>
              <a:t>превръща текст в единично извлечение с фиксирана дължина (наричано още </a:t>
            </a:r>
            <a:r>
              <a:rPr lang="ru-RU" sz="3000" i="1" dirty="0">
                <a:effectLst/>
              </a:rPr>
              <a:t>хеш стойност</a:t>
            </a:r>
            <a:r>
              <a:rPr lang="ru-RU" sz="3000" dirty="0">
                <a:effectLst/>
              </a:rPr>
              <a:t> или просто </a:t>
            </a:r>
            <a:r>
              <a:rPr lang="ru-RU" sz="3000" i="1" dirty="0" smtClean="0">
                <a:effectLst/>
              </a:rPr>
              <a:t>хеш), </a:t>
            </a:r>
            <a:r>
              <a:rPr lang="ru-RU" sz="3000" dirty="0" smtClean="0">
                <a:effectLst/>
              </a:rPr>
              <a:t>като използва операциите</a:t>
            </a:r>
            <a:r>
              <a:rPr lang="en-US" sz="3000" dirty="0" smtClean="0">
                <a:effectLst/>
              </a:rPr>
              <a:t> 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събиране</a:t>
            </a:r>
            <a:r>
              <a:rPr lang="bg-BG" sz="3000" dirty="0" smtClean="0">
                <a:effectLst/>
              </a:rPr>
              <a:t> (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+</a:t>
            </a:r>
            <a:r>
              <a:rPr lang="bg-BG" sz="3000" dirty="0" smtClean="0">
                <a:effectLst/>
              </a:rPr>
              <a:t>),</a:t>
            </a:r>
            <a:r>
              <a:rPr lang="ru-RU" sz="3000" dirty="0" smtClean="0">
                <a:effectLst/>
              </a:rPr>
              <a:t> </a:t>
            </a:r>
            <a:r>
              <a:rPr lang="ru-RU" sz="3000" dirty="0" smtClean="0">
                <a:solidFill>
                  <a:srgbClr val="9ED000"/>
                </a:solidFill>
                <a:effectLst/>
              </a:rPr>
              <a:t>побитово И</a:t>
            </a:r>
            <a:r>
              <a:rPr lang="ru-RU" sz="3000" dirty="0" smtClean="0">
                <a:effectLst/>
              </a:rPr>
              <a:t> (</a:t>
            </a:r>
            <a:r>
              <a:rPr lang="en-US" sz="3000" dirty="0" smtClean="0">
                <a:solidFill>
                  <a:srgbClr val="9ED000"/>
                </a:solidFill>
                <a:effectLst/>
              </a:rPr>
              <a:t>&amp;</a:t>
            </a:r>
            <a:r>
              <a:rPr lang="en-US" sz="3000" dirty="0" smtClean="0">
                <a:effectLst/>
              </a:rPr>
              <a:t>), 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побитово ИЛИ </a:t>
            </a:r>
            <a:r>
              <a:rPr lang="bg-BG" sz="3000" dirty="0" smtClean="0">
                <a:effectLst/>
              </a:rPr>
              <a:t>(</a:t>
            </a:r>
            <a:r>
              <a:rPr lang="en-US" sz="3000" dirty="0" smtClean="0">
                <a:solidFill>
                  <a:srgbClr val="9ED000"/>
                </a:solidFill>
                <a:effectLst/>
              </a:rPr>
              <a:t>|</a:t>
            </a:r>
            <a:r>
              <a:rPr lang="en-US" sz="3000" dirty="0" smtClean="0">
                <a:effectLst/>
              </a:rPr>
              <a:t>), 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изключващо ИЛИ </a:t>
            </a:r>
            <a:r>
              <a:rPr lang="bg-BG" sz="3000" dirty="0" smtClean="0">
                <a:effectLst/>
              </a:rPr>
              <a:t>(</a:t>
            </a:r>
            <a:r>
              <a:rPr lang="en-US" sz="3000" dirty="0" smtClean="0">
                <a:solidFill>
                  <a:srgbClr val="9ED000"/>
                </a:solidFill>
                <a:effectLst/>
              </a:rPr>
              <a:t>^</a:t>
            </a:r>
            <a:r>
              <a:rPr lang="en-US" sz="3000" dirty="0" smtClean="0">
                <a:effectLst/>
              </a:rPr>
              <a:t>), 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ротация</a:t>
            </a:r>
            <a:r>
              <a:rPr lang="bg-BG" sz="3000" dirty="0" smtClean="0">
                <a:effectLst/>
              </a:rPr>
              <a:t> и 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побитово изместване надясно </a:t>
            </a:r>
            <a:r>
              <a:rPr lang="bg-BG" sz="3000" dirty="0" smtClean="0">
                <a:effectLst/>
              </a:rPr>
              <a:t>(</a:t>
            </a:r>
            <a:r>
              <a:rPr lang="bg-BG" sz="3000" dirty="0" smtClean="0">
                <a:solidFill>
                  <a:srgbClr val="9ED000"/>
                </a:solidFill>
                <a:effectLst/>
              </a:rPr>
              <a:t>&gt;&gt;</a:t>
            </a:r>
            <a:r>
              <a:rPr lang="bg-BG" sz="3000" dirty="0" smtClean="0">
                <a:effectLst/>
              </a:rPr>
              <a:t>)</a:t>
            </a:r>
            <a:r>
              <a:rPr lang="ru-RU" sz="3000" dirty="0" smtClean="0">
                <a:effectLst/>
              </a:rPr>
              <a:t>. </a:t>
            </a:r>
            <a:r>
              <a:rPr lang="ru-RU" sz="3000" dirty="0">
                <a:effectLst/>
              </a:rPr>
              <a:t>Изчислената хеш стойност най-често бива използвана за проверка на цялостта на данни или защита на информация, например потребителски пароли или друга поверителна </a:t>
            </a:r>
            <a:r>
              <a:rPr lang="ru-RU" sz="3000" dirty="0" smtClean="0">
                <a:effectLst/>
              </a:rPr>
              <a:t>информация. 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RAID –</a:t>
            </a:r>
            <a:r>
              <a:rPr lang="bg-BG" dirty="0" smtClean="0"/>
              <a:t> представлява няколко независими диска, комбинирани в логическа единица</a:t>
            </a:r>
            <a:r>
              <a:rPr lang="bg-BG" dirty="0"/>
              <a:t>.</a:t>
            </a:r>
            <a:r>
              <a:rPr lang="bg-BG" dirty="0" smtClean="0"/>
              <a:t> Използва се за подсигуряване при изгаряне или повреда на някой от хард дисковете.</a:t>
            </a:r>
          </a:p>
          <a:p>
            <a:r>
              <a:rPr lang="bg-BG" dirty="0" smtClean="0"/>
              <a:t>Използването на различни серии и марки хард дискове не е свързано с производителността или с цената, а най-вече с това, че устройствата от една партида много често имат еднакви недостатъци и шанса да се повредят едновременно е значително по-голям.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/>
          <a:lstStyle/>
          <a:p>
            <a:pPr lvl="0"/>
            <a:r>
              <a:rPr lang="bg-BG" sz="2800" dirty="0" smtClean="0"/>
              <a:t>Какъв е максималният брой слайдове, които могат да се поберат в една </a:t>
            </a:r>
            <a:r>
              <a:rPr lang="en-US" sz="2800" dirty="0" smtClean="0"/>
              <a:t>PowerPoint </a:t>
            </a:r>
            <a:r>
              <a:rPr lang="bg-BG" sz="2800" dirty="0" smtClean="0"/>
              <a:t>презентация?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>
                <a:effectLst/>
              </a:rPr>
              <a:t>200</a:t>
            </a:r>
            <a:endParaRPr lang="en-US" sz="28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>
                <a:effectLst/>
              </a:rPr>
              <a:t>750</a:t>
            </a:r>
            <a:endParaRPr lang="en-US" sz="28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>
                <a:effectLst/>
              </a:rPr>
              <a:t>1000</a:t>
            </a:r>
            <a:endParaRPr lang="en-US" sz="2800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/>
              <a:t>Няма лимит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2600" y="4267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686800" cy="5334000"/>
          </a:xfrm>
        </p:spPr>
        <p:txBody>
          <a:bodyPr/>
          <a:lstStyle/>
          <a:p>
            <a:r>
              <a:rPr lang="bg-BG" dirty="0" smtClean="0"/>
              <a:t>Отговорът на Майкъл Кьорнер още преди години бил толкова актуален, колкото е и днес:</a:t>
            </a:r>
          </a:p>
          <a:p>
            <a:r>
              <a:rPr lang="bg-BG" dirty="0" smtClean="0"/>
              <a:t>„</a:t>
            </a:r>
            <a:r>
              <a:rPr lang="en-US" dirty="0" smtClean="0"/>
              <a:t>PowerPoint </a:t>
            </a:r>
            <a:r>
              <a:rPr lang="bg-BG" dirty="0" smtClean="0"/>
              <a:t>няма лимит, но вашата публика най-вероятно има.“</a:t>
            </a:r>
            <a:endParaRPr lang="en-US" dirty="0" smtClean="0"/>
          </a:p>
          <a:p>
            <a:r>
              <a:rPr lang="bg-BG" sz="2800" dirty="0" smtClean="0"/>
              <a:t>Информация:</a:t>
            </a:r>
          </a:p>
          <a:p>
            <a:pPr lvl="1"/>
            <a:r>
              <a:rPr lang="en-US" sz="2000" dirty="0" smtClean="0">
                <a:hlinkClick r:id="rId2"/>
              </a:rPr>
              <a:t>answers.yahoo.com/question/</a:t>
            </a:r>
            <a:r>
              <a:rPr lang="en-US" sz="2000" dirty="0" err="1" smtClean="0">
                <a:hlinkClick r:id="rId2"/>
              </a:rPr>
              <a:t>index?qid</a:t>
            </a:r>
            <a:r>
              <a:rPr lang="en-US" sz="2000" dirty="0" smtClean="0">
                <a:hlinkClick r:id="rId2"/>
              </a:rPr>
              <a:t>=20080522065713AAIyRZE</a:t>
            </a:r>
            <a:endParaRPr lang="bg-BG" sz="2000" dirty="0" smtClean="0"/>
          </a:p>
          <a:p>
            <a:pPr lvl="1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://answers.microsoft.com/en-us/mac/forum/macoffice2011-macpowerpoint/maximum-number-of-slides-for-power-point/ebe55664-dede-4421-8dab-14a536b7be43?msgId=53e2b2f5-3607-4bbc-a34d-4bbcaf206dab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означава известният аудио формат </a:t>
            </a:r>
            <a:r>
              <a:rPr lang="en-US" dirty="0" smtClean="0"/>
              <a:t>MP3?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effectLst/>
              </a:rPr>
              <a:t>MPEG-3 </a:t>
            </a:r>
            <a:r>
              <a:rPr lang="en-US" dirty="0">
                <a:effectLst/>
              </a:rPr>
              <a:t>Audio Layer III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Music Presentation Level 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MPEG-Encoding Version 3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effectLst/>
              </a:rPr>
              <a:t>MPEG-2 Audio Layer </a:t>
            </a:r>
            <a:r>
              <a:rPr lang="en-US" dirty="0" smtClean="0">
                <a:effectLst/>
              </a:rPr>
              <a:t>III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MPEG-2 Audio Version 3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един от изброените</a:t>
            </a:r>
            <a:endParaRPr lang="bg-BG" dirty="0"/>
          </a:p>
          <a:p>
            <a:pPr marL="357188" lvl="1" indent="0">
              <a:spcBef>
                <a:spcPts val="0"/>
              </a:spcBef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3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hlinkClick r:id="rId2"/>
              </a:rPr>
              <a:t>MP3</a:t>
            </a:r>
            <a:r>
              <a:rPr lang="en-US" sz="2800" dirty="0" smtClean="0"/>
              <a:t> </a:t>
            </a:r>
            <a:r>
              <a:rPr lang="bg-BG" sz="2800" dirty="0" smtClean="0"/>
              <a:t>означава </a:t>
            </a:r>
            <a:r>
              <a:rPr lang="en-US" sz="2800" dirty="0" smtClean="0"/>
              <a:t>MPEG-</a:t>
            </a:r>
            <a:r>
              <a:rPr lang="bg-BG" sz="2800" dirty="0" smtClean="0"/>
              <a:t>2</a:t>
            </a:r>
            <a:r>
              <a:rPr lang="en-US" sz="2800" dirty="0" smtClean="0"/>
              <a:t> </a:t>
            </a:r>
            <a:r>
              <a:rPr lang="en-US" sz="2800" dirty="0"/>
              <a:t>Audio Layer </a:t>
            </a:r>
            <a:r>
              <a:rPr lang="en-US" sz="2800" dirty="0" smtClean="0"/>
              <a:t>3</a:t>
            </a:r>
            <a:r>
              <a:rPr lang="bg-BG" sz="2800" dirty="0" smtClean="0"/>
              <a:t>. </a:t>
            </a:r>
          </a:p>
          <a:p>
            <a:r>
              <a:rPr lang="en-US" sz="2800" dirty="0" smtClean="0"/>
              <a:t>MPEG-1 </a:t>
            </a:r>
            <a:r>
              <a:rPr lang="bg-BG" sz="2800" dirty="0" smtClean="0"/>
              <a:t>е първата версия на кодирането, а </a:t>
            </a:r>
            <a:r>
              <a:rPr lang="en-US" sz="2800" dirty="0" smtClean="0"/>
              <a:t>MPEG-2 </a:t>
            </a:r>
            <a:r>
              <a:rPr lang="bg-BG" sz="2800" dirty="0" smtClean="0"/>
              <a:t>е подобрената, която излиза една година по-късно.</a:t>
            </a:r>
          </a:p>
          <a:p>
            <a:r>
              <a:rPr lang="en-US" sz="2800" dirty="0" smtClean="0"/>
              <a:t>MPEG </a:t>
            </a:r>
            <a:r>
              <a:rPr lang="bg-BG" sz="2800" dirty="0" smtClean="0"/>
              <a:t>е независимата компания </a:t>
            </a:r>
            <a:r>
              <a:rPr lang="en-US" sz="2800" dirty="0" smtClean="0"/>
              <a:t>Motion </a:t>
            </a:r>
            <a:r>
              <a:rPr lang="en-US" sz="2800" dirty="0"/>
              <a:t>Pictures Expert </a:t>
            </a:r>
            <a:r>
              <a:rPr lang="en-US" sz="2800" dirty="0" smtClean="0"/>
              <a:t>Group</a:t>
            </a:r>
            <a:r>
              <a:rPr lang="bg-BG" sz="2800" dirty="0" smtClean="0"/>
              <a:t>, която разработва алгоритъма за компресиране на аудио записи.</a:t>
            </a:r>
          </a:p>
          <a:p>
            <a:r>
              <a:rPr lang="bg-BG" sz="2800" dirty="0" smtClean="0"/>
              <a:t>Самото компресиране намалява значително качеството на музикалния запис, за да намали размера на файла. За човешкото ухо разликите са пренебрежимо малки.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915400" cy="5791200"/>
          </a:xfrm>
        </p:spPr>
        <p:txBody>
          <a:bodyPr/>
          <a:lstStyle/>
          <a:p>
            <a:pPr lvl="0"/>
            <a:r>
              <a:rPr lang="bg-BG" dirty="0">
                <a:effectLst/>
              </a:rPr>
              <a:t>Кое НЕ се използва за свързване на </a:t>
            </a:r>
            <a:r>
              <a:rPr lang="en-US" dirty="0">
                <a:effectLst/>
              </a:rPr>
              <a:t>LAN </a:t>
            </a:r>
            <a:r>
              <a:rPr lang="bg-BG" dirty="0">
                <a:effectLst/>
              </a:rPr>
              <a:t>към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мрежи</a:t>
            </a:r>
            <a:r>
              <a:rPr lang="bg-BG" dirty="0" smtClean="0">
                <a:effectLst/>
              </a:rPr>
              <a:t>?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Транслиране на адреси</a:t>
            </a:r>
            <a:endParaRPr lang="en-US" dirty="0" smtClean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Прокси </a:t>
            </a:r>
            <a:r>
              <a:rPr lang="bg-BG" dirty="0">
                <a:effectLst/>
              </a:rPr>
              <a:t>сървъри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Маршрутизирани връзки</a:t>
            </a:r>
            <a:endParaRPr lang="en-US" dirty="0">
              <a:effectLst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effectLst/>
              </a:rPr>
              <a:t>Всяко едно от изброените </a:t>
            </a:r>
            <a:r>
              <a:rPr lang="bg-BG" dirty="0">
                <a:effectLst/>
              </a:rPr>
              <a:t>се </a:t>
            </a:r>
            <a:r>
              <a:rPr lang="bg-BG" dirty="0" smtClean="0">
                <a:effectLst/>
              </a:rPr>
              <a:t>използва</a:t>
            </a:r>
            <a:endParaRPr lang="en-US" dirty="0">
              <a:effectLst/>
            </a:endParaRPr>
          </a:p>
          <a:p>
            <a:pPr marL="357188" lvl="1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7936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Адресната транслация позволява всички компютри да осъществяват достъп до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мрежа посредтсвом един хост- хостът превръща локалния </a:t>
            </a:r>
            <a:r>
              <a:rPr lang="en-US" dirty="0">
                <a:effectLst/>
              </a:rPr>
              <a:t>IP </a:t>
            </a:r>
            <a:r>
              <a:rPr lang="bg-BG" dirty="0">
                <a:effectLst/>
              </a:rPr>
              <a:t>адрес в реален.</a:t>
            </a:r>
            <a:endParaRPr lang="en-US" dirty="0">
              <a:effectLst/>
            </a:endParaRPr>
          </a:p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Прокси сървърът осигурява споделена връзка и играе ролята на посредник, разделяйки </a:t>
            </a:r>
            <a:r>
              <a:rPr lang="en-US" dirty="0">
                <a:effectLst/>
              </a:rPr>
              <a:t>LAN </a:t>
            </a:r>
            <a:r>
              <a:rPr lang="bg-BG" dirty="0">
                <a:effectLst/>
              </a:rPr>
              <a:t>от </a:t>
            </a:r>
            <a:r>
              <a:rPr lang="en-US" dirty="0">
                <a:effectLst/>
              </a:rPr>
              <a:t>WAN </a:t>
            </a:r>
            <a:r>
              <a:rPr lang="bg-BG" dirty="0">
                <a:effectLst/>
              </a:rPr>
              <a:t>мрежите</a:t>
            </a:r>
            <a:r>
              <a:rPr lang="en-US" dirty="0">
                <a:effectLst/>
              </a:rPr>
              <a:t>.</a:t>
            </a:r>
          </a:p>
          <a:p>
            <a:pPr>
              <a:spcBef>
                <a:spcPts val="0"/>
              </a:spcBef>
            </a:pPr>
            <a:r>
              <a:rPr lang="bg-BG" dirty="0">
                <a:effectLst/>
              </a:rPr>
              <a:t>Маршрутизираната връзка позволява на всеки компютър да участва директно в интернет с реален </a:t>
            </a:r>
            <a:r>
              <a:rPr lang="en-US" dirty="0">
                <a:effectLst/>
              </a:rPr>
              <a:t>IP </a:t>
            </a:r>
            <a:r>
              <a:rPr lang="bg-BG" dirty="0">
                <a:effectLst/>
              </a:rPr>
              <a:t>адрес, без да е необходимо да преминава през посредник.</a:t>
            </a:r>
            <a:endParaRPr lang="en-US" dirty="0">
              <a:effectLst/>
            </a:endParaRP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10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</a:t>
            </a:r>
            <a:r>
              <a:rPr lang="bg-BG" dirty="0" smtClean="0"/>
              <a:t>ой от следните редове НЕ съдържат несигурни </a:t>
            </a:r>
            <a:r>
              <a:rPr lang="en-US" dirty="0" smtClean="0"/>
              <a:t>HTTP </a:t>
            </a:r>
            <a:r>
              <a:rPr lang="bg-BG" dirty="0" smtClean="0"/>
              <a:t>методи за заявка</a:t>
            </a:r>
            <a:r>
              <a:rPr lang="en-US" dirty="0" smtClean="0"/>
              <a:t>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GET, HEAD, PATCH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PUT, DELETE</a:t>
            </a:r>
            <a:r>
              <a:rPr lang="en-US" dirty="0"/>
              <a:t>, HEAD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HEAD, OPTIONS, GET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GET, PATCH, DELETE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PUT, GET, OPTIONS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Сигурни </a:t>
            </a:r>
            <a:r>
              <a:rPr lang="en-US" sz="3000" dirty="0" smtClean="0"/>
              <a:t>HTTP </a:t>
            </a:r>
            <a:r>
              <a:rPr lang="bg-BG" sz="3000" dirty="0" smtClean="0"/>
              <a:t>методи са тези, които не променят съдържанието</a:t>
            </a:r>
            <a:r>
              <a:rPr lang="en-US" sz="3000" dirty="0" smtClean="0"/>
              <a:t>, </a:t>
            </a:r>
            <a:r>
              <a:rPr lang="bg-BG" sz="3000" dirty="0" smtClean="0"/>
              <a:t>в</a:t>
            </a:r>
            <a:r>
              <a:rPr lang="bg-BG" sz="2800" dirty="0" smtClean="0"/>
              <a:t> това число </a:t>
            </a:r>
            <a:r>
              <a:rPr lang="en-US" sz="2800" dirty="0" smtClean="0"/>
              <a:t>HEAD, GET </a:t>
            </a:r>
            <a:r>
              <a:rPr lang="bg-BG" sz="2800" dirty="0" smtClean="0"/>
              <a:t>и </a:t>
            </a:r>
            <a:r>
              <a:rPr lang="en-US" sz="2800" dirty="0" smtClean="0"/>
              <a:t>OPTIONS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С </a:t>
            </a:r>
            <a:r>
              <a:rPr lang="en-US" sz="2800" dirty="0" smtClean="0"/>
              <a:t>GET </a:t>
            </a:r>
            <a:r>
              <a:rPr lang="bg-BG" sz="2800" dirty="0" smtClean="0"/>
              <a:t>се взима информация от отдалечен сървър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HEAD </a:t>
            </a:r>
            <a:r>
              <a:rPr lang="bg-BG" sz="2800" dirty="0" smtClean="0"/>
              <a:t>е като </a:t>
            </a:r>
            <a:r>
              <a:rPr lang="en-US" sz="2800" dirty="0" smtClean="0"/>
              <a:t>GET, </a:t>
            </a:r>
            <a:r>
              <a:rPr lang="bg-BG" sz="2800" dirty="0" smtClean="0"/>
              <a:t>само че се получават само </a:t>
            </a:r>
            <a:r>
              <a:rPr lang="en-US" sz="2800" dirty="0" smtClean="0"/>
              <a:t>HTTP headers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OPTIONS </a:t>
            </a:r>
            <a:r>
              <a:rPr lang="bg-BG" sz="2800" dirty="0" smtClean="0"/>
              <a:t>връща като резултат настройките на сървъра – какво е позволено и какво не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tinyurl.com/wiki-http-methods</a:t>
            </a:r>
            <a:endParaRPr lang="en-US" sz="2000" dirty="0" smtClean="0"/>
          </a:p>
          <a:p>
            <a:pPr lvl="1">
              <a:lnSpc>
                <a:spcPct val="100000"/>
              </a:lnSpc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tinyurl.com/wiki-http-methods-bg</a:t>
            </a:r>
            <a:endParaRPr lang="en-US" sz="2000" dirty="0" smtClean="0"/>
          </a:p>
          <a:p>
            <a:pPr lvl="1">
              <a:lnSpc>
                <a:spcPct val="100000"/>
              </a:lnSpc>
            </a:pPr>
            <a:r>
              <a:rPr lang="en-US" sz="2000" dirty="0">
                <a:hlinkClick r:id="rId4"/>
              </a:rPr>
              <a:t>http://www.w3.org/Protocols/rfc2616/rfc2616-sec9.html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7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предоставя системата за Интернет комуникация </a:t>
            </a:r>
            <a:r>
              <a:rPr lang="en-US" dirty="0" smtClean="0"/>
              <a:t>Google Hangouts?</a:t>
            </a:r>
            <a:endParaRPr lang="bg-BG" dirty="0" smtClean="0"/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Чат в реално време и онлайн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Изпращане на съобщения, снимки и видео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Аудио разговори през Интернет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Видео разговори с няколко участника</a:t>
            </a:r>
          </a:p>
          <a:p>
            <a:pPr marL="871538" lvl="1" indent="-514350">
              <a:buFont typeface="+mj-lt"/>
              <a:buAutoNum type="arabicPeriod"/>
            </a:pPr>
            <a:r>
              <a:rPr lang="bg-BG" dirty="0" smtClean="0"/>
              <a:t>Достъп от уеб, телефони и таблети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429574" y="597355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0664" y="5334000"/>
            <a:ext cx="141096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6636" y="5342906"/>
            <a:ext cx="140775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2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75436" y="5345875"/>
            <a:ext cx="1784463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3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4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16013" y="5342906"/>
            <a:ext cx="2148345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2,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3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,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и</a:t>
            </a:r>
            <a:r>
              <a:rPr lang="en-US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5964648"/>
            <a:ext cx="1773242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5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и 3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3172" y="5973554"/>
            <a:ext cx="141897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6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4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5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86100" y="5973554"/>
            <a:ext cx="1795684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7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1, 2 </a:t>
            </a:r>
            <a:r>
              <a:rPr lang="bg-BG" sz="28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и </a:t>
            </a: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6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12588" y="5967350"/>
            <a:ext cx="2151551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8"/>
            </a:pPr>
            <a:r>
              <a:rPr lang="bg-BG" sz="28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всичките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70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3000" dirty="0" smtClean="0"/>
              <a:t>Google Hangouts </a:t>
            </a:r>
            <a:r>
              <a:rPr lang="bg-BG" sz="3000" dirty="0" smtClean="0"/>
              <a:t>е основната система за комуникация в </a:t>
            </a:r>
            <a:r>
              <a:rPr lang="en-US" sz="3000" dirty="0" smtClean="0"/>
              <a:t>Google</a:t>
            </a:r>
            <a:r>
              <a:rPr lang="bg-BG" sz="3000" dirty="0" smtClean="0"/>
              <a:t> екосистемата</a:t>
            </a:r>
            <a:endParaRPr lang="en-US" sz="3000" dirty="0" smtClean="0"/>
          </a:p>
          <a:p>
            <a:pPr lvl="1"/>
            <a:r>
              <a:rPr lang="bg-BG" sz="2800" dirty="0" smtClean="0"/>
              <a:t>Достъпна от </a:t>
            </a:r>
            <a:r>
              <a:rPr lang="en-US" sz="2800" noProof="1" smtClean="0"/>
              <a:t>GMail</a:t>
            </a:r>
            <a:r>
              <a:rPr lang="en-US" sz="2800" dirty="0" smtClean="0"/>
              <a:t>, Chrome, </a:t>
            </a:r>
            <a:r>
              <a:rPr lang="bg-BG" sz="2800" dirty="0" smtClean="0"/>
              <a:t>телефони и таблети</a:t>
            </a:r>
          </a:p>
          <a:p>
            <a:pPr lvl="1"/>
            <a:r>
              <a:rPr lang="bg-BG" sz="2800" dirty="0" smtClean="0"/>
              <a:t>Пращане на съобщения, снимки, аудио, видео</a:t>
            </a:r>
          </a:p>
          <a:p>
            <a:pPr lvl="1"/>
            <a:r>
              <a:rPr lang="bg-BG" sz="2800" dirty="0" smtClean="0"/>
              <a:t>Видео разговори с няколко участници</a:t>
            </a:r>
          </a:p>
          <a:p>
            <a:pPr lvl="1"/>
            <a:r>
              <a:rPr lang="bg-BG" sz="2800" dirty="0" smtClean="0"/>
              <a:t>Автоматична синхронизация на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bg-BG" sz="2800" dirty="0" smtClean="0"/>
              <a:t>няколко устройства</a:t>
            </a:r>
          </a:p>
          <a:p>
            <a:pPr lvl="1"/>
            <a:r>
              <a:rPr lang="bg-BG" sz="2800" dirty="0" smtClean="0"/>
              <a:t>Замества стария чат на Гугъл</a:t>
            </a:r>
            <a:br>
              <a:rPr lang="bg-BG" sz="2800" dirty="0" smtClean="0"/>
            </a:br>
            <a:r>
              <a:rPr lang="bg-BG" sz="2800" dirty="0" smtClean="0"/>
              <a:t>(</a:t>
            </a:r>
            <a:r>
              <a:rPr lang="en-US" sz="2800" dirty="0" smtClean="0"/>
              <a:t>Google Talk</a:t>
            </a:r>
            <a:r>
              <a:rPr lang="bg-BG" sz="2800" dirty="0" smtClean="0"/>
              <a:t>)</a:t>
            </a:r>
          </a:p>
          <a:p>
            <a:pPr lvl="1"/>
            <a:r>
              <a:rPr lang="en-US" sz="2600" dirty="0">
                <a:hlinkClick r:id="rId2"/>
              </a:rPr>
              <a:t>https://support.google.com/hangouts/answer/2944865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55" y="3375950"/>
            <a:ext cx="162607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представлява понятието </a:t>
            </a:r>
            <a:r>
              <a:rPr lang="en-US" dirty="0" smtClean="0"/>
              <a:t>Single-page application?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Статична уеб страница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Информативно уеб приложение, което съдържа само една страница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Уеб приложение, </a:t>
            </a:r>
            <a:r>
              <a:rPr lang="bg-BG" dirty="0" smtClean="0"/>
              <a:t>състоящо се от една </a:t>
            </a:r>
            <a:r>
              <a:rPr lang="bg-BG" dirty="0"/>
              <a:t>страница, чието съдържание се </a:t>
            </a:r>
            <a:r>
              <a:rPr lang="bg-BG" dirty="0" smtClean="0"/>
              <a:t>сменя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Уеб сайт, който няма </a:t>
            </a:r>
            <a:r>
              <a:rPr lang="bg-BG" dirty="0" err="1" smtClean="0"/>
              <a:t>интеракция</a:t>
            </a:r>
            <a:r>
              <a:rPr lang="bg-BG" dirty="0" smtClean="0"/>
              <a:t> с потребителя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1896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Single-page application </a:t>
            </a:r>
            <a:r>
              <a:rPr lang="bg-BG" dirty="0" smtClean="0"/>
              <a:t>е уеб приложение, което представлява една уеб страница с динамично съдържание</a:t>
            </a:r>
          </a:p>
          <a:p>
            <a:pPr lvl="1"/>
            <a:r>
              <a:rPr lang="bg-BG" dirty="0" smtClean="0"/>
              <a:t>Съдържанието се сменя динамично в зависимост от действията на потребителя</a:t>
            </a:r>
          </a:p>
          <a:p>
            <a:pPr lvl="1"/>
            <a:r>
              <a:rPr lang="bg-BG" dirty="0" smtClean="0"/>
              <a:t>Уеб страницата комуникира с сървър, който предоставя уеб услуги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en.wikipedia.org/wiki/Single-page_application</a:t>
            </a:r>
            <a:endParaRPr lang="en-US" sz="2400" dirty="0" smtClean="0"/>
          </a:p>
          <a:p>
            <a:pPr lvl="1"/>
            <a:r>
              <a:rPr lang="en-US" sz="2400" dirty="0">
                <a:hlinkClick r:id="rId3"/>
              </a:rPr>
              <a:t>http://www.johnpapa.net/spa</a:t>
            </a:r>
            <a:r>
              <a:rPr lang="en-US" sz="2400" dirty="0" smtClean="0">
                <a:hlinkClick r:id="rId3"/>
              </a:rPr>
              <a:t>/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76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bg-BG" dirty="0" smtClean="0"/>
              <a:t>Кой от тези </a:t>
            </a:r>
            <a:r>
              <a:rPr lang="en-US" dirty="0" smtClean="0"/>
              <a:t>HTML </a:t>
            </a:r>
            <a:r>
              <a:rPr lang="bg-BG" dirty="0" smtClean="0"/>
              <a:t>тагове не е валиден във </a:t>
            </a:r>
            <a:r>
              <a:rPr lang="en-US" dirty="0" smtClean="0"/>
              <a:t>HTML5?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>
                <a:effectLst/>
              </a:rPr>
              <a:t>&lt;body&gt;</a:t>
            </a:r>
            <a:endParaRPr lang="en-US" dirty="0">
              <a:effectLst/>
            </a:endParaRP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/>
              <a:t>&lt;small&gt;</a:t>
            </a:r>
            <a:endParaRPr lang="en-US" dirty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/>
              <a:t>&lt;big&gt;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/>
              <a:t>&lt;article&gt;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/>
              <a:t>&lt;</a:t>
            </a:r>
            <a:r>
              <a:rPr lang="bg-BG" dirty="0" smtClean="0"/>
              <a:t>th</a:t>
            </a:r>
            <a:r>
              <a:rPr lang="en-US" dirty="0" smtClean="0"/>
              <a:t>&gt;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en-US" dirty="0" smtClean="0"/>
              <a:t>&lt;td&gt;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Всички са валидни</a:t>
            </a:r>
            <a:endParaRPr lang="bg-BG" dirty="0"/>
          </a:p>
          <a:p>
            <a:pPr lvl="0"/>
            <a:endParaRPr lang="bg-BG" dirty="0" smtClean="0"/>
          </a:p>
          <a:p>
            <a:pPr marL="514350" lvl="0" indent="-514350">
              <a:buFont typeface="+mj-lt"/>
              <a:buAutoNum type="alphaLcParenR"/>
            </a:pP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0251" y="2876026"/>
            <a:ext cx="602545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език за програмиране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F#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Scala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Lua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Geany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Brainfuck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/>
              <a:t>Всички елементи освен </a:t>
            </a:r>
            <a:r>
              <a:rPr lang="en-US" sz="3000" dirty="0" smtClean="0"/>
              <a:t>&lt;big&gt; </a:t>
            </a:r>
            <a:r>
              <a:rPr lang="bg-BG" sz="3000" dirty="0" smtClean="0"/>
              <a:t>са валидни.</a:t>
            </a:r>
          </a:p>
          <a:p>
            <a:r>
              <a:rPr lang="bg-BG" sz="3000" dirty="0" smtClean="0"/>
              <a:t>В </a:t>
            </a:r>
            <a:r>
              <a:rPr lang="en-US" sz="3000" dirty="0" smtClean="0"/>
              <a:t>HTML5 </a:t>
            </a:r>
            <a:r>
              <a:rPr lang="bg-BG" sz="3000" dirty="0" smtClean="0"/>
              <a:t>таговете, които могат лесно да бъдат заменени със </a:t>
            </a:r>
            <a:r>
              <a:rPr lang="en-US" sz="3000" dirty="0" smtClean="0"/>
              <a:t>CSS </a:t>
            </a:r>
            <a:r>
              <a:rPr lang="bg-BG" sz="3000" dirty="0" smtClean="0"/>
              <a:t>стилизаране, са </a:t>
            </a:r>
            <a:r>
              <a:rPr lang="bg-BG" sz="3000" dirty="0" smtClean="0">
                <a:hlinkClick r:id="rId2"/>
              </a:rPr>
              <a:t>премахнати</a:t>
            </a:r>
            <a:r>
              <a:rPr lang="bg-BG" sz="3000" dirty="0" smtClean="0"/>
              <a:t>.</a:t>
            </a:r>
          </a:p>
          <a:p>
            <a:r>
              <a:rPr lang="bg-BG" sz="3000" dirty="0" smtClean="0"/>
              <a:t>Част от тези тагове са:</a:t>
            </a:r>
          </a:p>
          <a:p>
            <a:pPr lvl="1"/>
            <a:r>
              <a:rPr lang="en-US" sz="2800" dirty="0"/>
              <a:t>&lt;acronym</a:t>
            </a:r>
            <a:r>
              <a:rPr lang="en-US" sz="2800" dirty="0" smtClean="0"/>
              <a:t>&gt;</a:t>
            </a:r>
            <a:endParaRPr lang="bg-BG" sz="2800" dirty="0" smtClean="0"/>
          </a:p>
          <a:p>
            <a:pPr lvl="1"/>
            <a:r>
              <a:rPr lang="en-US" sz="2800" dirty="0"/>
              <a:t>&lt;big</a:t>
            </a:r>
            <a:r>
              <a:rPr lang="en-US" sz="2800" dirty="0" smtClean="0"/>
              <a:t>&gt;</a:t>
            </a:r>
            <a:endParaRPr lang="bg-BG" sz="2800" dirty="0" smtClean="0"/>
          </a:p>
          <a:p>
            <a:pPr lvl="1"/>
            <a:r>
              <a:rPr lang="bg-BG" sz="2800" dirty="0" smtClean="0"/>
              <a:t>&lt;</a:t>
            </a:r>
            <a:r>
              <a:rPr lang="en-US" sz="2800" dirty="0" smtClean="0"/>
              <a:t>center&gt;</a:t>
            </a:r>
          </a:p>
          <a:p>
            <a:pPr lvl="1"/>
            <a:r>
              <a:rPr lang="en-US" sz="2800" dirty="0" smtClean="0"/>
              <a:t>&lt;font&gt;</a:t>
            </a:r>
          </a:p>
          <a:p>
            <a:pPr lvl="1"/>
            <a:r>
              <a:rPr lang="en-US" sz="2800" dirty="0"/>
              <a:t>&lt;frame&gt;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6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Ко</a:t>
            </a:r>
            <a:r>
              <a:rPr lang="bg-BG" dirty="0"/>
              <a:t>и</a:t>
            </a:r>
            <a:r>
              <a:rPr lang="bg-BG" dirty="0" smtClean="0"/>
              <a:t> от следните</a:t>
            </a:r>
            <a:r>
              <a:rPr lang="en-US" dirty="0" smtClean="0"/>
              <a:t> </a:t>
            </a:r>
            <a:r>
              <a:rPr lang="bg-BG" dirty="0" smtClean="0"/>
              <a:t>съдържа само езици, които НЕ са </a:t>
            </a:r>
            <a:r>
              <a:rPr lang="en-US" dirty="0" smtClean="0"/>
              <a:t>source-to-JavaScript </a:t>
            </a:r>
            <a:r>
              <a:rPr lang="bg-BG" dirty="0" smtClean="0"/>
              <a:t>компилатори</a:t>
            </a:r>
            <a:r>
              <a:rPr lang="en-US" dirty="0" smtClean="0"/>
              <a:t>?</a:t>
            </a:r>
            <a:endParaRPr lang="bg-BG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err="1" smtClean="0"/>
              <a:t>TypeScript</a:t>
            </a:r>
            <a:r>
              <a:rPr lang="en-US" dirty="0" smtClean="0"/>
              <a:t>, Dart,</a:t>
            </a:r>
            <a:r>
              <a:rPr lang="bg-BG" dirty="0" smtClean="0"/>
              <a:t>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Dart,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SassScript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err="1" smtClean="0"/>
              <a:t>CoffeeScript</a:t>
            </a:r>
            <a:r>
              <a:rPr lang="en-US" dirty="0" smtClean="0"/>
              <a:t>, </a:t>
            </a:r>
            <a:r>
              <a:rPr lang="en-US" dirty="0" err="1" smtClean="0"/>
              <a:t>Clojure</a:t>
            </a:r>
            <a:r>
              <a:rPr lang="en-US" dirty="0" smtClean="0"/>
              <a:t>,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err="1" smtClean="0"/>
              <a:t>NodeJS</a:t>
            </a:r>
            <a:r>
              <a:rPr lang="en-US" dirty="0" smtClean="0"/>
              <a:t>, </a:t>
            </a:r>
            <a:r>
              <a:rPr lang="en-US" dirty="0" err="1" smtClean="0"/>
              <a:t>RubyJS</a:t>
            </a:r>
            <a:r>
              <a:rPr lang="en-US" dirty="0" smtClean="0"/>
              <a:t>, </a:t>
            </a:r>
            <a:r>
              <a:rPr lang="en-US" dirty="0" err="1" smtClean="0"/>
              <a:t>SassScript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en-US" dirty="0" err="1" smtClean="0"/>
              <a:t>Clojure</a:t>
            </a:r>
            <a:r>
              <a:rPr lang="bg-BG" dirty="0" smtClean="0"/>
              <a:t>, </a:t>
            </a:r>
            <a:r>
              <a:rPr lang="en-US" dirty="0" err="1" smtClean="0"/>
              <a:t>CoffeeScript</a:t>
            </a:r>
            <a:r>
              <a:rPr lang="en-US" dirty="0" smtClean="0"/>
              <a:t>, </a:t>
            </a:r>
            <a:r>
              <a:rPr lang="en-US" dirty="0" err="1" smtClean="0"/>
              <a:t>SassScript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Във всеки ред има езици, които не са </a:t>
            </a:r>
            <a:r>
              <a:rPr lang="en-US" dirty="0" smtClean="0"/>
              <a:t>source-to-JavaScript </a:t>
            </a:r>
            <a:r>
              <a:rPr lang="bg-BG" dirty="0" smtClean="0"/>
              <a:t>компилатори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/>
              <a:t>Има няколко верни отговора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6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>
                <a:hlinkClick r:id="rId2"/>
              </a:rPr>
              <a:t>Source-to-Source</a:t>
            </a:r>
            <a:r>
              <a:rPr lang="bg-BG" sz="3000" dirty="0" smtClean="0"/>
              <a:t> компилаторът компилира сорс код на един език до сорс код на друг език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Най-известните такива за </a:t>
            </a:r>
            <a:r>
              <a:rPr lang="en-US" sz="2800" dirty="0" smtClean="0"/>
              <a:t>JavaScript </a:t>
            </a:r>
            <a:r>
              <a:rPr lang="bg-BG" sz="2800" dirty="0" smtClean="0"/>
              <a:t>са</a:t>
            </a:r>
            <a:r>
              <a:rPr lang="en-US" sz="2800" dirty="0" smtClean="0"/>
              <a:t> </a:t>
            </a:r>
            <a:r>
              <a:rPr lang="en-US" sz="2800" dirty="0" err="1" smtClean="0">
                <a:hlinkClick r:id="rId3"/>
              </a:rPr>
              <a:t>CoffeeScript</a:t>
            </a:r>
            <a:r>
              <a:rPr lang="en-US" sz="2800" dirty="0" smtClean="0"/>
              <a:t> </a:t>
            </a:r>
            <a:r>
              <a:rPr lang="bg-BG" sz="2800" dirty="0" smtClean="0"/>
              <a:t>и </a:t>
            </a:r>
            <a:r>
              <a:rPr lang="en-US" sz="2800" dirty="0" err="1" smtClean="0">
                <a:hlinkClick r:id="rId4"/>
              </a:rPr>
              <a:t>TypeScript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NodeJS</a:t>
            </a:r>
            <a:r>
              <a:rPr lang="en-US" sz="2800" dirty="0"/>
              <a:t> </a:t>
            </a:r>
            <a:r>
              <a:rPr lang="bg-BG" sz="2800" dirty="0" smtClean="0"/>
              <a:t>е среда за разработка на сървърни приложения, която и</a:t>
            </a:r>
            <a:r>
              <a:rPr lang="bg-BG" sz="2600" dirty="0" smtClean="0"/>
              <a:t>зползва </a:t>
            </a:r>
            <a:r>
              <a:rPr lang="en-US" sz="2600" dirty="0" smtClean="0"/>
              <a:t>JavaScript</a:t>
            </a:r>
            <a:endParaRPr lang="bg-BG" sz="2600" dirty="0" smtClean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RubyJS</a:t>
            </a:r>
            <a:r>
              <a:rPr lang="en-US" sz="2800" dirty="0" smtClean="0"/>
              <a:t> </a:t>
            </a:r>
            <a:r>
              <a:rPr lang="bg-BG" sz="2800" dirty="0" smtClean="0"/>
              <a:t>е библиотека на </a:t>
            </a:r>
            <a:r>
              <a:rPr lang="en-US" sz="2800" dirty="0" smtClean="0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SassScript</a:t>
            </a:r>
            <a:r>
              <a:rPr lang="en-US" sz="2800" dirty="0" smtClean="0"/>
              <a:t> </a:t>
            </a:r>
            <a:r>
              <a:rPr lang="bg-BG" sz="2800" dirty="0" smtClean="0"/>
              <a:t>не съществува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bg-BG" sz="3000" dirty="0"/>
              <a:t>Информация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5"/>
              </a:rPr>
              <a:t>http://en.wikipedia.org/wiki/CoffeeScript</a:t>
            </a:r>
            <a:r>
              <a:rPr lang="bg-BG" sz="2800" dirty="0"/>
              <a:t> 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6"/>
              </a:rPr>
              <a:t>http://en.wikipedia.org/wiki/TypeScript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99900"/>
            <a:ext cx="7086600" cy="838200"/>
          </a:xfrm>
        </p:spPr>
        <p:txBody>
          <a:bodyPr/>
          <a:lstStyle/>
          <a:p>
            <a:r>
              <a:rPr lang="bg-BG" dirty="0" smtClean="0"/>
              <a:t>Тренировъчен тест по информационни технологии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Въпроси</a:t>
            </a:r>
            <a:r>
              <a:rPr lang="en-US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7600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30220" y="4059648"/>
            <a:ext cx="89035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1189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6475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10924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21319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Box 17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425880" y="55987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213116" y="5670848"/>
            <a:ext cx="3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6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2927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4312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5335648" y="6400800"/>
            <a:ext cx="3718150" cy="369332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hlinkClick r:id="rId7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Домашно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Съставете по един въпрос за всяка една от 1-ва до 5-та тема (включително) от </a:t>
            </a:r>
            <a:r>
              <a:rPr lang="bg-BG" sz="3000" dirty="0" smtClean="0">
                <a:hlinkClick r:id="rId2"/>
              </a:rPr>
              <a:t>конспекта за НОИТ</a:t>
            </a:r>
            <a:r>
              <a:rPr lang="bg-BG" sz="3000" dirty="0" smtClean="0"/>
              <a:t>. 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800" smtClean="0"/>
              <a:t>За всеки </a:t>
            </a:r>
            <a:r>
              <a:rPr lang="bg-BG" sz="2800" dirty="0" smtClean="0"/>
              <a:t>въпрос трябва да има обозначен верен отговор, обяснение и линкове с повече информация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Ползвайте слайдовете от тази презентация за шаблон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Преди всеки въпрос слагайте съответния заглавен слайд  за тема от конспекта, както в тази презентация (напр. 2 слайд в тази презентация)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9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От изброените само </a:t>
            </a:r>
            <a:r>
              <a:rPr lang="en-US" dirty="0" err="1" smtClean="0"/>
              <a:t>Geany</a:t>
            </a:r>
            <a:r>
              <a:rPr lang="en-US" dirty="0" smtClean="0"/>
              <a:t> </a:t>
            </a:r>
            <a:r>
              <a:rPr lang="bg-BG" dirty="0" smtClean="0"/>
              <a:t>не е език за програмиране, а е</a:t>
            </a:r>
            <a:r>
              <a:rPr lang="en-US" dirty="0"/>
              <a:t> </a:t>
            </a:r>
            <a:r>
              <a:rPr lang="bg-BG" dirty="0" smtClean="0"/>
              <a:t>текстов редактор.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bg-BG" dirty="0" smtClean="0"/>
              <a:t>Повече информация:</a:t>
            </a:r>
          </a:p>
          <a:p>
            <a:pPr lvl="1">
              <a:spcBef>
                <a:spcPts val="0"/>
              </a:spcBef>
            </a:pPr>
            <a:r>
              <a:rPr lang="en-US" sz="2800" dirty="0" smtClean="0"/>
              <a:t>F# -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bit.ly/18d7LI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 err="1" smtClean="0"/>
              <a:t>Scala</a:t>
            </a:r>
            <a:r>
              <a:rPr lang="en-US" sz="2800" dirty="0"/>
              <a:t> </a:t>
            </a:r>
            <a:r>
              <a:rPr lang="en-US" sz="2800" dirty="0" smtClean="0"/>
              <a:t>-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bit.ly/bKTTq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 err="1" smtClean="0"/>
              <a:t>Lua</a:t>
            </a:r>
            <a:r>
              <a:rPr lang="en-US" sz="2800" dirty="0"/>
              <a:t> - </a:t>
            </a:r>
            <a:r>
              <a:rPr lang="en-US" sz="2800" dirty="0">
                <a:hlinkClick r:id="rId4"/>
              </a:rPr>
              <a:t>http://</a:t>
            </a:r>
            <a:r>
              <a:rPr lang="en-US" sz="2800" dirty="0" smtClean="0">
                <a:hlinkClick r:id="rId4"/>
              </a:rPr>
              <a:t>bit.ly/4Ro1E</a:t>
            </a:r>
            <a:endParaRPr lang="en-US" sz="2800" dirty="0" smtClean="0"/>
          </a:p>
          <a:p>
            <a:pPr lvl="1">
              <a:spcBef>
                <a:spcPts val="0"/>
              </a:spcBef>
            </a:pPr>
            <a:r>
              <a:rPr lang="en-US" sz="2600" dirty="0" err="1" smtClean="0"/>
              <a:t>Brainfuck</a:t>
            </a:r>
            <a:r>
              <a:rPr lang="en-US" sz="2600" dirty="0"/>
              <a:t> - </a:t>
            </a:r>
            <a:r>
              <a:rPr lang="en-US" sz="2600" dirty="0">
                <a:hlinkClick r:id="rId5"/>
              </a:rPr>
              <a:t>http://</a:t>
            </a:r>
            <a:r>
              <a:rPr lang="en-US" sz="2600" dirty="0" smtClean="0">
                <a:hlinkClick r:id="rId5"/>
              </a:rPr>
              <a:t>bit.ly/bWsIZJ</a:t>
            </a:r>
            <a:endParaRPr lang="en-US" sz="2600" dirty="0" smtClean="0"/>
          </a:p>
          <a:p>
            <a:pPr lvl="1">
              <a:spcBef>
                <a:spcPts val="0"/>
              </a:spcBef>
            </a:pPr>
            <a:r>
              <a:rPr lang="en-US" sz="2600" dirty="0" err="1" smtClean="0"/>
              <a:t>Geany</a:t>
            </a:r>
            <a:r>
              <a:rPr lang="en-US" sz="2600" dirty="0"/>
              <a:t> - </a:t>
            </a:r>
            <a:r>
              <a:rPr lang="en-US" sz="2600" dirty="0">
                <a:hlinkClick r:id="rId6"/>
              </a:rPr>
              <a:t>http://</a:t>
            </a:r>
            <a:r>
              <a:rPr lang="en-US" sz="2600" dirty="0" smtClean="0">
                <a:hlinkClick r:id="rId6"/>
              </a:rPr>
              <a:t>bit.ly/6gVutu</a:t>
            </a:r>
            <a:endParaRPr lang="bg-BG" sz="2600" dirty="0" smtClean="0"/>
          </a:p>
          <a:p>
            <a:pPr lvl="1"/>
            <a:endParaRPr lang="bg-BG" sz="2600" dirty="0" smtClean="0"/>
          </a:p>
          <a:p>
            <a:pPr lvl="1"/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браузъри поддържа свалянето на </a:t>
            </a:r>
            <a:r>
              <a:rPr lang="en-US" dirty="0" smtClean="0"/>
              <a:t>.torrent</a:t>
            </a:r>
            <a:r>
              <a:rPr lang="bg-BG" dirty="0" smtClean="0"/>
              <a:t> файлове.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 10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Firefox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Opera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Netscape Navigator</a:t>
            </a:r>
          </a:p>
          <a:p>
            <a:pPr marL="357188" lvl="1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8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5309</TotalTime>
  <Words>2347</Words>
  <Application>Microsoft Office PowerPoint</Application>
  <PresentationFormat>Презентация на цял екран (4:3)</PresentationFormat>
  <Paragraphs>422</Paragraphs>
  <Slides>66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66</vt:i4>
      </vt:variant>
    </vt:vector>
  </HeadingPairs>
  <TitlesOfParts>
    <vt:vector size="67" baseType="lpstr">
      <vt:lpstr>Telerik Academy</vt:lpstr>
      <vt:lpstr>Тренировъчен тест по информационни технологии</vt:lpstr>
      <vt:lpstr>Презентация на PowerPoint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Позициониране – примери</vt:lpstr>
      <vt:lpstr>Позициониране – примери (2)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Скриптови езици и JavaScript</vt:lpstr>
      <vt:lpstr>Въпрос</vt:lpstr>
      <vt:lpstr>Отговор</vt:lpstr>
      <vt:lpstr>Тренировъчен тест по информационни технологии</vt:lpstr>
      <vt:lpstr>Домашно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George Georgiev</cp:lastModifiedBy>
  <cp:revision>555</cp:revision>
  <dcterms:created xsi:type="dcterms:W3CDTF">2007-12-08T16:03:35Z</dcterms:created>
  <dcterms:modified xsi:type="dcterms:W3CDTF">2013-11-03T09:48:32Z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